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2" r:id="rId7"/>
    <p:sldId id="261" r:id="rId8"/>
    <p:sldId id="263" r:id="rId9"/>
    <p:sldId id="265" r:id="rId10"/>
    <p:sldId id="266"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jpg>
</file>

<file path=ppt/media/image13.png>
</file>

<file path=ppt/media/image14.png>
</file>

<file path=ppt/media/image2.jpeg>
</file>

<file path=ppt/media/image3.jpeg>
</file>

<file path=ppt/media/image4.jp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D3B3C7E-BC2D-4436-8B03-AC421FA66787}"/>
              </a:ext>
            </a:extLst>
          </p:cNvPr>
          <p:cNvSpPr/>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B66887E-4265-46F7-9DE0-605FFFC90761}"/>
              </a:ext>
            </a:extLst>
          </p:cNvPr>
          <p:cNvSpPr>
            <a:spLocks noGrp="1"/>
          </p:cNvSpPr>
          <p:nvPr>
            <p:ph type="ctrTitle" hasCustomPrompt="1"/>
          </p:nvPr>
        </p:nvSpPr>
        <p:spPr>
          <a:xfrm>
            <a:off x="2035130" y="1066800"/>
            <a:ext cx="8112369" cy="2073119"/>
          </a:xfrm>
        </p:spPr>
        <p:txBody>
          <a:bodyPr anchor="b">
            <a:normAutofit/>
          </a:bodyPr>
          <a:lstStyle>
            <a:lvl1pPr algn="ctr">
              <a:lnSpc>
                <a:spcPct val="110000"/>
              </a:lnSpc>
              <a:defRPr sz="2800" cap="all" spc="390" baseline="0"/>
            </a:lvl1pPr>
          </a:lstStyle>
          <a:p>
            <a:r>
              <a:rPr lang="en-US" dirty="0"/>
              <a:t>CLICK TO EDIT MASTER TITLE STYLE</a:t>
            </a:r>
          </a:p>
        </p:txBody>
      </p:sp>
      <p:sp>
        <p:nvSpPr>
          <p:cNvPr id="3" name="Subtitle 2">
            <a:extLst>
              <a:ext uri="{FF2B5EF4-FFF2-40B4-BE49-F238E27FC236}">
                <a16:creationId xmlns:a16="http://schemas.microsoft.com/office/drawing/2014/main" id="{7EDB1A74-54F5-45CA-8922-87FFD57515D4}"/>
              </a:ext>
            </a:extLst>
          </p:cNvPr>
          <p:cNvSpPr>
            <a:spLocks noGrp="1"/>
          </p:cNvSpPr>
          <p:nvPr>
            <p:ph type="subTitle" idx="1"/>
          </p:nvPr>
        </p:nvSpPr>
        <p:spPr>
          <a:xfrm>
            <a:off x="2175804" y="4876802"/>
            <a:ext cx="7821637" cy="1028697"/>
          </a:xfrm>
        </p:spPr>
        <p:txBody>
          <a:bodyPr>
            <a:normAutofit/>
          </a:bodyPr>
          <a:lstStyle>
            <a:lvl1pPr marL="0" indent="0" algn="ctr">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0B6BE6EF-9D0F-4ABF-B92C-E967FE3F16CF}"/>
              </a:ext>
            </a:extLst>
          </p:cNvPr>
          <p:cNvSpPr>
            <a:spLocks noGrp="1"/>
          </p:cNvSpPr>
          <p:nvPr>
            <p:ph type="dt" sz="half" idx="10"/>
          </p:nvPr>
        </p:nvSpPr>
        <p:spPr/>
        <p:txBody>
          <a:bodyPr/>
          <a:lstStyle/>
          <a:p>
            <a:fld id="{C485584D-7D79-4248-9986-4CA35242F944}" type="datetimeFigureOut">
              <a:rPr lang="en-US" smtClean="0"/>
              <a:t>3/4/2023</a:t>
            </a:fld>
            <a:endParaRPr lang="en-US" dirty="0"/>
          </a:p>
        </p:txBody>
      </p:sp>
      <p:sp>
        <p:nvSpPr>
          <p:cNvPr id="5" name="Footer Placeholder 4">
            <a:extLst>
              <a:ext uri="{FF2B5EF4-FFF2-40B4-BE49-F238E27FC236}">
                <a16:creationId xmlns:a16="http://schemas.microsoft.com/office/drawing/2014/main" id="{4E4AB150-954C-4F02-89AC-DA7163D75C39}"/>
              </a:ext>
            </a:extLst>
          </p:cNvPr>
          <p:cNvSpPr>
            <a:spLocks noGrp="1"/>
          </p:cNvSpPr>
          <p:nvPr>
            <p:ph type="ftr" sz="quarter" idx="11"/>
          </p:nvPr>
        </p:nvSpPr>
        <p:spPr>
          <a:xfrm>
            <a:off x="7279965" y="6245352"/>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E8E16270-CBD7-4ACC-BFC5-9CADE7226688}"/>
              </a:ext>
            </a:extLst>
          </p:cNvPr>
          <p:cNvSpPr>
            <a:spLocks noGrp="1"/>
          </p:cNvSpPr>
          <p:nvPr>
            <p:ph type="sldNum" sz="quarter" idx="12"/>
          </p:nvPr>
        </p:nvSpPr>
        <p:spPr/>
        <p:txBody>
          <a:bodyPr/>
          <a:lstStyle/>
          <a:p>
            <a:fld id="{19590046-DA73-4BBF-84B5-C08E6F75191A}" type="slidenum">
              <a:rPr lang="en-US" smtClean="0"/>
              <a:t>‹#›</a:t>
            </a:fld>
            <a:endParaRPr lang="en-US" dirty="0"/>
          </a:p>
        </p:txBody>
      </p:sp>
      <p:grpSp>
        <p:nvGrpSpPr>
          <p:cNvPr id="7" name="Group 6">
            <a:extLst>
              <a:ext uri="{FF2B5EF4-FFF2-40B4-BE49-F238E27FC236}">
                <a16:creationId xmlns:a16="http://schemas.microsoft.com/office/drawing/2014/main" id="{79B5D0C1-066E-4C02-A6B8-59FAE4A19724}"/>
              </a:ext>
            </a:extLst>
          </p:cNvPr>
          <p:cNvGrpSpPr/>
          <p:nvPr/>
        </p:nvGrpSpPr>
        <p:grpSpPr>
          <a:xfrm>
            <a:off x="5662258" y="4240546"/>
            <a:ext cx="867485" cy="115439"/>
            <a:chOff x="8910933" y="1861308"/>
            <a:chExt cx="867485" cy="115439"/>
          </a:xfrm>
        </p:grpSpPr>
        <p:sp>
          <p:nvSpPr>
            <p:cNvPr id="8" name="Rectangle 7">
              <a:extLst>
                <a:ext uri="{FF2B5EF4-FFF2-40B4-BE49-F238E27FC236}">
                  <a16:creationId xmlns:a16="http://schemas.microsoft.com/office/drawing/2014/main" id="{D4386904-AFDC-449E-8D1B-906B305EBDA7}"/>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70778F2-11E8-428C-8324-479CA9D6FE92}"/>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A0BE89E-CB2D-48BA-A8D2-533FAAAA725F}"/>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237104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B1126-542A-43AD-8078-EE356516544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A5F98B-5F32-4561-BFBC-9F6E5DA0A347}"/>
              </a:ext>
            </a:extLst>
          </p:cNvPr>
          <p:cNvSpPr>
            <a:spLocks noGrp="1"/>
          </p:cNvSpPr>
          <p:nvPr>
            <p:ph type="body" orient="vert" idx="1"/>
          </p:nvPr>
        </p:nvSpPr>
        <p:spPr>
          <a:xfrm>
            <a:off x="1028700" y="2161903"/>
            <a:ext cx="10134600" cy="374359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73D0DD-B04E-4E48-8EE1-51E46131A9A2}"/>
              </a:ext>
            </a:extLst>
          </p:cNvPr>
          <p:cNvSpPr>
            <a:spLocks noGrp="1"/>
          </p:cNvSpPr>
          <p:nvPr>
            <p:ph type="dt" sz="half" idx="10"/>
          </p:nvPr>
        </p:nvSpPr>
        <p:spPr/>
        <p:txBody>
          <a:bodyPr/>
          <a:lstStyle/>
          <a:p>
            <a:fld id="{C485584D-7D79-4248-9986-4CA35242F944}" type="datetimeFigureOut">
              <a:rPr lang="en-US" smtClean="0"/>
              <a:t>3/4/2023</a:t>
            </a:fld>
            <a:endParaRPr lang="en-US" dirty="0"/>
          </a:p>
        </p:txBody>
      </p:sp>
      <p:sp>
        <p:nvSpPr>
          <p:cNvPr id="5" name="Footer Placeholder 4">
            <a:extLst>
              <a:ext uri="{FF2B5EF4-FFF2-40B4-BE49-F238E27FC236}">
                <a16:creationId xmlns:a16="http://schemas.microsoft.com/office/drawing/2014/main" id="{0481352D-F9C0-4442-9601-A09A7655E68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9FC0801-9C45-40AE-AB33-5742CDA4DAC7}"/>
              </a:ext>
            </a:extLst>
          </p:cNvPr>
          <p:cNvSpPr>
            <a:spLocks noGrp="1"/>
          </p:cNvSpPr>
          <p:nvPr>
            <p:ph type="sldNum" sz="quarter" idx="12"/>
          </p:nvPr>
        </p:nvSpPr>
        <p:spPr/>
        <p:txBody>
          <a:bodyPr/>
          <a:lstStyle/>
          <a:p>
            <a:fld id="{19590046-DA73-4BBF-84B5-C08E6F75191A}" type="slidenum">
              <a:rPr lang="en-US" smtClean="0"/>
              <a:t>‹#›</a:t>
            </a:fld>
            <a:endParaRPr lang="en-US" dirty="0"/>
          </a:p>
        </p:txBody>
      </p:sp>
    </p:spTree>
    <p:extLst>
      <p:ext uri="{BB962C8B-B14F-4D97-AF65-F5344CB8AC3E}">
        <p14:creationId xmlns:p14="http://schemas.microsoft.com/office/powerpoint/2010/main" val="32575134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946561-59BF-4566-AD2C-9B05C4771DF4}"/>
              </a:ext>
            </a:extLst>
          </p:cNvPr>
          <p:cNvSpPr>
            <a:spLocks noGrp="1"/>
          </p:cNvSpPr>
          <p:nvPr>
            <p:ph type="title" orient="vert"/>
          </p:nvPr>
        </p:nvSpPr>
        <p:spPr>
          <a:xfrm>
            <a:off x="9196250" y="723899"/>
            <a:ext cx="2271849" cy="54102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1DF7870-6CBD-47E2-854C-68141BAA101D}"/>
              </a:ext>
            </a:extLst>
          </p:cNvPr>
          <p:cNvSpPr>
            <a:spLocks noGrp="1"/>
          </p:cNvSpPr>
          <p:nvPr>
            <p:ph type="body" orient="vert" idx="1"/>
          </p:nvPr>
        </p:nvSpPr>
        <p:spPr>
          <a:xfrm>
            <a:off x="723900" y="723899"/>
            <a:ext cx="8302534" cy="54102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712FAF3-C106-49CB-A845-1FC7F731399D}"/>
              </a:ext>
            </a:extLst>
          </p:cNvPr>
          <p:cNvSpPr>
            <a:spLocks noGrp="1"/>
          </p:cNvSpPr>
          <p:nvPr>
            <p:ph type="dt" sz="half" idx="10"/>
          </p:nvPr>
        </p:nvSpPr>
        <p:spPr/>
        <p:txBody>
          <a:bodyPr/>
          <a:lstStyle/>
          <a:p>
            <a:fld id="{C485584D-7D79-4248-9986-4CA35242F944}" type="datetimeFigureOut">
              <a:rPr lang="en-US" smtClean="0"/>
              <a:t>3/4/2023</a:t>
            </a:fld>
            <a:endParaRPr lang="en-US" dirty="0"/>
          </a:p>
        </p:txBody>
      </p:sp>
      <p:sp>
        <p:nvSpPr>
          <p:cNvPr id="5" name="Footer Placeholder 4">
            <a:extLst>
              <a:ext uri="{FF2B5EF4-FFF2-40B4-BE49-F238E27FC236}">
                <a16:creationId xmlns:a16="http://schemas.microsoft.com/office/drawing/2014/main" id="{E34D5CCC-00E8-48FA-91A6-921E7B6440E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B7E1751-E7AA-406D-A977-1ACEF1FBD134}"/>
              </a:ext>
            </a:extLst>
          </p:cNvPr>
          <p:cNvSpPr>
            <a:spLocks noGrp="1"/>
          </p:cNvSpPr>
          <p:nvPr>
            <p:ph type="sldNum" sz="quarter" idx="12"/>
          </p:nvPr>
        </p:nvSpPr>
        <p:spPr/>
        <p:txBody>
          <a:bodyPr/>
          <a:lstStyle/>
          <a:p>
            <a:fld id="{19590046-DA73-4BBF-84B5-C08E6F75191A}" type="slidenum">
              <a:rPr lang="en-US" smtClean="0"/>
              <a:t>‹#›</a:t>
            </a:fld>
            <a:endParaRPr lang="en-US" dirty="0"/>
          </a:p>
        </p:txBody>
      </p:sp>
    </p:spTree>
    <p:extLst>
      <p:ext uri="{BB962C8B-B14F-4D97-AF65-F5344CB8AC3E}">
        <p14:creationId xmlns:p14="http://schemas.microsoft.com/office/powerpoint/2010/main" val="22788550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2DC87-4B97-4A7C-BC4C-6E772456161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4B59FD9-57FD-4ABA-9FCD-7954052534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7BD40E-B0AA-47B8-900F-488A8AEC1BC2}"/>
              </a:ext>
            </a:extLst>
          </p:cNvPr>
          <p:cNvSpPr>
            <a:spLocks noGrp="1"/>
          </p:cNvSpPr>
          <p:nvPr>
            <p:ph type="dt" sz="half" idx="10"/>
          </p:nvPr>
        </p:nvSpPr>
        <p:spPr/>
        <p:txBody>
          <a:bodyPr/>
          <a:lstStyle/>
          <a:p>
            <a:fld id="{C485584D-7D79-4248-9986-4CA35242F944}" type="datetimeFigureOut">
              <a:rPr lang="en-US" smtClean="0"/>
              <a:t>3/4/2023</a:t>
            </a:fld>
            <a:endParaRPr lang="en-US" dirty="0"/>
          </a:p>
        </p:txBody>
      </p:sp>
      <p:sp>
        <p:nvSpPr>
          <p:cNvPr id="5" name="Footer Placeholder 4">
            <a:extLst>
              <a:ext uri="{FF2B5EF4-FFF2-40B4-BE49-F238E27FC236}">
                <a16:creationId xmlns:a16="http://schemas.microsoft.com/office/drawing/2014/main" id="{865E623C-1E35-4485-A5B4-A71969BE706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B5C6BB9-EF4F-465E-985B-34521F68C583}"/>
              </a:ext>
            </a:extLst>
          </p:cNvPr>
          <p:cNvSpPr>
            <a:spLocks noGrp="1"/>
          </p:cNvSpPr>
          <p:nvPr>
            <p:ph type="sldNum" sz="quarter" idx="12"/>
          </p:nvPr>
        </p:nvSpPr>
        <p:spPr/>
        <p:txBody>
          <a:bodyPr/>
          <a:lstStyle/>
          <a:p>
            <a:fld id="{19590046-DA73-4BBF-84B5-C08E6F75191A}" type="slidenum">
              <a:rPr lang="en-US" smtClean="0"/>
              <a:t>‹#›</a:t>
            </a:fld>
            <a:endParaRPr lang="en-US" dirty="0"/>
          </a:p>
        </p:txBody>
      </p:sp>
    </p:spTree>
    <p:extLst>
      <p:ext uri="{BB962C8B-B14F-4D97-AF65-F5344CB8AC3E}">
        <p14:creationId xmlns:p14="http://schemas.microsoft.com/office/powerpoint/2010/main" val="23275448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87F5577-D71B-4279-B07A-62F703E5D1DC}"/>
              </a:ext>
            </a:extLst>
          </p:cNvPr>
          <p:cNvSpPr>
            <a:spLocks noGrp="1"/>
          </p:cNvSpPr>
          <p:nvPr>
            <p:ph type="dt" sz="half" idx="10"/>
          </p:nvPr>
        </p:nvSpPr>
        <p:spPr/>
        <p:txBody>
          <a:bodyPr/>
          <a:lstStyle/>
          <a:p>
            <a:fld id="{C485584D-7D79-4248-9986-4CA35242F944}" type="datetimeFigureOut">
              <a:rPr lang="en-US" smtClean="0"/>
              <a:t>3/4/2023</a:t>
            </a:fld>
            <a:endParaRPr lang="en-US" dirty="0"/>
          </a:p>
        </p:txBody>
      </p:sp>
      <p:sp>
        <p:nvSpPr>
          <p:cNvPr id="5" name="Footer Placeholder 4">
            <a:extLst>
              <a:ext uri="{FF2B5EF4-FFF2-40B4-BE49-F238E27FC236}">
                <a16:creationId xmlns:a16="http://schemas.microsoft.com/office/drawing/2014/main" id="{F648367D-C35C-4023-BEBE-F834D033B0C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2BFCF8A-B8C6-496A-98A5-BBB52DB70F16}"/>
              </a:ext>
            </a:extLst>
          </p:cNvPr>
          <p:cNvSpPr>
            <a:spLocks noGrp="1"/>
          </p:cNvSpPr>
          <p:nvPr>
            <p:ph type="sldNum" sz="quarter" idx="12"/>
          </p:nvPr>
        </p:nvSpPr>
        <p:spPr/>
        <p:txBody>
          <a:bodyPr/>
          <a:lstStyle/>
          <a:p>
            <a:fld id="{19590046-DA73-4BBF-84B5-C08E6F75191A}" type="slidenum">
              <a:rPr lang="en-US" smtClean="0"/>
              <a:t>‹#›</a:t>
            </a:fld>
            <a:endParaRPr lang="en-US" dirty="0"/>
          </a:p>
        </p:txBody>
      </p:sp>
      <p:sp>
        <p:nvSpPr>
          <p:cNvPr id="11" name="Rectangle 5">
            <a:extLst>
              <a:ext uri="{FF2B5EF4-FFF2-40B4-BE49-F238E27FC236}">
                <a16:creationId xmlns:a16="http://schemas.microsoft.com/office/drawing/2014/main" id="{CDE45C10-227D-42DF-A888-EEFD3784FA8E}"/>
              </a:ext>
              <a:ext uri="{C183D7F6-B498-43B3-948B-1728B52AA6E4}">
                <adec:decorative xmlns:adec="http://schemas.microsoft.com/office/drawing/2017/decorative" val="1"/>
              </a:ext>
            </a:extLst>
          </p:cNvPr>
          <p:cNvSpPr/>
          <p:nvPr/>
        </p:nvSpPr>
        <p:spPr>
          <a:xfrm>
            <a:off x="723900" y="750338"/>
            <a:ext cx="4580642" cy="549469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a:extLst>
              <a:ext uri="{FF2B5EF4-FFF2-40B4-BE49-F238E27FC236}">
                <a16:creationId xmlns:a16="http://schemas.microsoft.com/office/drawing/2014/main" id="{DA214944-8898-48BC-AE6F-065DA7BBB8E8}"/>
              </a:ext>
              <a:ext uri="{C183D7F6-B498-43B3-948B-1728B52AA6E4}">
                <adec:decorative xmlns:adec="http://schemas.microsoft.com/office/drawing/2017/decorative" val="1"/>
              </a:ext>
            </a:extLst>
          </p:cNvPr>
          <p:cNvGrpSpPr/>
          <p:nvPr/>
        </p:nvGrpSpPr>
        <p:grpSpPr>
          <a:xfrm>
            <a:off x="2580478" y="4714704"/>
            <a:ext cx="867485" cy="115439"/>
            <a:chOff x="8910933" y="1861308"/>
            <a:chExt cx="867485" cy="115439"/>
          </a:xfrm>
        </p:grpSpPr>
        <p:sp>
          <p:nvSpPr>
            <p:cNvPr id="8" name="Rectangle 7">
              <a:extLst>
                <a:ext uri="{FF2B5EF4-FFF2-40B4-BE49-F238E27FC236}">
                  <a16:creationId xmlns:a16="http://schemas.microsoft.com/office/drawing/2014/main" id="{B94B3AAB-30C4-441D-B481-D253F8325953}"/>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DCB6176-5585-40BC-BC9C-CA625F989F1B}"/>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7C4F1D9-97D8-43DD-A319-C56367F97FCE}"/>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D25E64ED-B373-4866-B5A2-E805D3168BBB}"/>
              </a:ext>
            </a:extLst>
          </p:cNvPr>
          <p:cNvSpPr>
            <a:spLocks noGrp="1"/>
          </p:cNvSpPr>
          <p:nvPr>
            <p:ph type="title"/>
          </p:nvPr>
        </p:nvSpPr>
        <p:spPr>
          <a:xfrm>
            <a:off x="1151291" y="1274475"/>
            <a:ext cx="3761832" cy="2823913"/>
          </a:xfrm>
        </p:spPr>
        <p:txBody>
          <a:bodyPr anchor="b">
            <a:normAutofit/>
          </a:bodyPr>
          <a:lstStyle>
            <a:lvl1pPr algn="ctr">
              <a:defRPr sz="3200" cap="all" spc="600" baseline="0"/>
            </a:lvl1pPr>
          </a:lstStyle>
          <a:p>
            <a:r>
              <a:rPr lang="en-US" dirty="0"/>
              <a:t>Click to edit Master title style</a:t>
            </a:r>
          </a:p>
        </p:txBody>
      </p:sp>
      <p:sp>
        <p:nvSpPr>
          <p:cNvPr id="3" name="Text Placeholder 2">
            <a:extLst>
              <a:ext uri="{FF2B5EF4-FFF2-40B4-BE49-F238E27FC236}">
                <a16:creationId xmlns:a16="http://schemas.microsoft.com/office/drawing/2014/main" id="{AB6D6168-DDAE-41B2-A0D5-42185A2D028C}"/>
              </a:ext>
            </a:extLst>
          </p:cNvPr>
          <p:cNvSpPr>
            <a:spLocks noGrp="1"/>
          </p:cNvSpPr>
          <p:nvPr>
            <p:ph type="body" idx="1"/>
          </p:nvPr>
        </p:nvSpPr>
        <p:spPr>
          <a:xfrm>
            <a:off x="6556756" y="2730304"/>
            <a:ext cx="4383030" cy="1397390"/>
          </a:xfrm>
        </p:spPr>
        <p:txBody>
          <a:bodyPr anchor="ctr">
            <a:normAutofit/>
          </a:bodyPr>
          <a:lstStyle>
            <a:lvl1pPr marL="0" indent="0" algn="ctr">
              <a:buNone/>
              <a:defRPr sz="20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6555701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825EB-71EE-41B3-89D2-47A0C7C359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662F7D-C4AD-4BD4-AAC8-F0223EE4A38B}"/>
              </a:ext>
            </a:extLst>
          </p:cNvPr>
          <p:cNvSpPr>
            <a:spLocks noGrp="1"/>
          </p:cNvSpPr>
          <p:nvPr>
            <p:ph sz="half" idx="1"/>
          </p:nvPr>
        </p:nvSpPr>
        <p:spPr>
          <a:xfrm>
            <a:off x="1037305" y="2155369"/>
            <a:ext cx="4953000" cy="399832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9D0FB088-28C6-4667-8DF2-0DE32AE3EC30}"/>
              </a:ext>
            </a:extLst>
          </p:cNvPr>
          <p:cNvSpPr>
            <a:spLocks noGrp="1"/>
          </p:cNvSpPr>
          <p:nvPr>
            <p:ph sz="half" idx="2"/>
          </p:nvPr>
        </p:nvSpPr>
        <p:spPr>
          <a:xfrm>
            <a:off x="6172200" y="2155369"/>
            <a:ext cx="4953000" cy="39983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F36095F-AE34-4E94-B722-E3A1205AEEDC}"/>
              </a:ext>
            </a:extLst>
          </p:cNvPr>
          <p:cNvSpPr>
            <a:spLocks noGrp="1"/>
          </p:cNvSpPr>
          <p:nvPr>
            <p:ph type="dt" sz="half" idx="10"/>
          </p:nvPr>
        </p:nvSpPr>
        <p:spPr/>
        <p:txBody>
          <a:bodyPr/>
          <a:lstStyle/>
          <a:p>
            <a:fld id="{C485584D-7D79-4248-9986-4CA35242F944}" type="datetimeFigureOut">
              <a:rPr lang="en-US" smtClean="0"/>
              <a:t>3/4/2023</a:t>
            </a:fld>
            <a:endParaRPr lang="en-US" dirty="0"/>
          </a:p>
        </p:txBody>
      </p:sp>
      <p:sp>
        <p:nvSpPr>
          <p:cNvPr id="6" name="Footer Placeholder 5">
            <a:extLst>
              <a:ext uri="{FF2B5EF4-FFF2-40B4-BE49-F238E27FC236}">
                <a16:creationId xmlns:a16="http://schemas.microsoft.com/office/drawing/2014/main" id="{6E06A8E6-BD94-48EA-8F35-DA0DF910AC2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0478AEF-56B8-49F5-81E8-663B1FFA073B}"/>
              </a:ext>
            </a:extLst>
          </p:cNvPr>
          <p:cNvSpPr>
            <a:spLocks noGrp="1"/>
          </p:cNvSpPr>
          <p:nvPr>
            <p:ph type="sldNum" sz="quarter" idx="12"/>
          </p:nvPr>
        </p:nvSpPr>
        <p:spPr/>
        <p:txBody>
          <a:bodyPr/>
          <a:lstStyle/>
          <a:p>
            <a:fld id="{19590046-DA73-4BBF-84B5-C08E6F75191A}" type="slidenum">
              <a:rPr lang="en-US" smtClean="0"/>
              <a:t>‹#›</a:t>
            </a:fld>
            <a:endParaRPr lang="en-US" dirty="0"/>
          </a:p>
        </p:txBody>
      </p:sp>
    </p:spTree>
    <p:extLst>
      <p:ext uri="{BB962C8B-B14F-4D97-AF65-F5344CB8AC3E}">
        <p14:creationId xmlns:p14="http://schemas.microsoft.com/office/powerpoint/2010/main" val="37175100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F873F-001F-4254-97F3-05329E6A7B67}"/>
              </a:ext>
            </a:extLst>
          </p:cNvPr>
          <p:cNvSpPr>
            <a:spLocks noGrp="1"/>
          </p:cNvSpPr>
          <p:nvPr>
            <p:ph type="title"/>
          </p:nvPr>
        </p:nvSpPr>
        <p:spPr>
          <a:xfrm>
            <a:off x="1028700" y="555171"/>
            <a:ext cx="10134600" cy="1135517"/>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4A37B575-060F-4296-A28A-93DA109F96F5}"/>
              </a:ext>
            </a:extLst>
          </p:cNvPr>
          <p:cNvSpPr>
            <a:spLocks noGrp="1"/>
          </p:cNvSpPr>
          <p:nvPr>
            <p:ph type="body" idx="1"/>
          </p:nvPr>
        </p:nvSpPr>
        <p:spPr>
          <a:xfrm>
            <a:off x="1037306" y="1801620"/>
            <a:ext cx="4849036"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A581A51-F4D1-4A02-9918-C416F820B646}"/>
              </a:ext>
            </a:extLst>
          </p:cNvPr>
          <p:cNvSpPr>
            <a:spLocks noGrp="1"/>
          </p:cNvSpPr>
          <p:nvPr>
            <p:ph sz="half" idx="2"/>
          </p:nvPr>
        </p:nvSpPr>
        <p:spPr>
          <a:xfrm>
            <a:off x="1037306" y="2619103"/>
            <a:ext cx="4849036"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32916D0-3DFE-455D-9888-3FDEFD3DE0CD}"/>
              </a:ext>
            </a:extLst>
          </p:cNvPr>
          <p:cNvSpPr>
            <a:spLocks noGrp="1"/>
          </p:cNvSpPr>
          <p:nvPr>
            <p:ph type="body" sz="quarter" idx="3"/>
          </p:nvPr>
        </p:nvSpPr>
        <p:spPr>
          <a:xfrm>
            <a:off x="6250108" y="1801620"/>
            <a:ext cx="4904585"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093D763-0643-4A48-8007-93391C59F6D5}"/>
              </a:ext>
            </a:extLst>
          </p:cNvPr>
          <p:cNvSpPr>
            <a:spLocks noGrp="1"/>
          </p:cNvSpPr>
          <p:nvPr>
            <p:ph sz="quarter" idx="4"/>
          </p:nvPr>
        </p:nvSpPr>
        <p:spPr>
          <a:xfrm>
            <a:off x="6250108" y="2619103"/>
            <a:ext cx="4904585"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9A2D07B-3A5D-41C2-83B8-BD1AD6522CAD}"/>
              </a:ext>
            </a:extLst>
          </p:cNvPr>
          <p:cNvSpPr>
            <a:spLocks noGrp="1"/>
          </p:cNvSpPr>
          <p:nvPr>
            <p:ph type="dt" sz="half" idx="10"/>
          </p:nvPr>
        </p:nvSpPr>
        <p:spPr/>
        <p:txBody>
          <a:bodyPr/>
          <a:lstStyle/>
          <a:p>
            <a:fld id="{C485584D-7D79-4248-9986-4CA35242F944}" type="datetimeFigureOut">
              <a:rPr lang="en-US" smtClean="0"/>
              <a:t>3/4/2023</a:t>
            </a:fld>
            <a:endParaRPr lang="en-US" dirty="0"/>
          </a:p>
        </p:txBody>
      </p:sp>
      <p:sp>
        <p:nvSpPr>
          <p:cNvPr id="8" name="Footer Placeholder 7">
            <a:extLst>
              <a:ext uri="{FF2B5EF4-FFF2-40B4-BE49-F238E27FC236}">
                <a16:creationId xmlns:a16="http://schemas.microsoft.com/office/drawing/2014/main" id="{0E2C1367-FE5A-4CDD-B85B-724FFFE5B58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2F244-23EB-4E1A-B74F-77F23F87978D}"/>
              </a:ext>
            </a:extLst>
          </p:cNvPr>
          <p:cNvSpPr>
            <a:spLocks noGrp="1"/>
          </p:cNvSpPr>
          <p:nvPr>
            <p:ph type="sldNum" sz="quarter" idx="12"/>
          </p:nvPr>
        </p:nvSpPr>
        <p:spPr/>
        <p:txBody>
          <a:bodyPr/>
          <a:lstStyle/>
          <a:p>
            <a:fld id="{19590046-DA73-4BBF-84B5-C08E6F75191A}" type="slidenum">
              <a:rPr lang="en-US" smtClean="0"/>
              <a:t>‹#›</a:t>
            </a:fld>
            <a:endParaRPr lang="en-US" dirty="0"/>
          </a:p>
        </p:txBody>
      </p:sp>
    </p:spTree>
    <p:extLst>
      <p:ext uri="{BB962C8B-B14F-4D97-AF65-F5344CB8AC3E}">
        <p14:creationId xmlns:p14="http://schemas.microsoft.com/office/powerpoint/2010/main" val="2983071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76C0A-BEF4-4DE4-A9D2-C60298FC7F9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67C0AC-3C98-4D68-AE72-CFFA1638CC02}"/>
              </a:ext>
            </a:extLst>
          </p:cNvPr>
          <p:cNvSpPr>
            <a:spLocks noGrp="1"/>
          </p:cNvSpPr>
          <p:nvPr>
            <p:ph type="dt" sz="half" idx="10"/>
          </p:nvPr>
        </p:nvSpPr>
        <p:spPr/>
        <p:txBody>
          <a:bodyPr/>
          <a:lstStyle/>
          <a:p>
            <a:fld id="{C485584D-7D79-4248-9986-4CA35242F944}" type="datetimeFigureOut">
              <a:rPr lang="en-US" smtClean="0"/>
              <a:t>3/4/2023</a:t>
            </a:fld>
            <a:endParaRPr lang="en-US" dirty="0"/>
          </a:p>
        </p:txBody>
      </p:sp>
      <p:sp>
        <p:nvSpPr>
          <p:cNvPr id="4" name="Footer Placeholder 3">
            <a:extLst>
              <a:ext uri="{FF2B5EF4-FFF2-40B4-BE49-F238E27FC236}">
                <a16:creationId xmlns:a16="http://schemas.microsoft.com/office/drawing/2014/main" id="{FEA7722A-E2E4-45D2-8A20-4853ED6837B1}"/>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46B9201-B20B-4412-B745-F2F6A91487E8}"/>
              </a:ext>
            </a:extLst>
          </p:cNvPr>
          <p:cNvSpPr>
            <a:spLocks noGrp="1"/>
          </p:cNvSpPr>
          <p:nvPr>
            <p:ph type="sldNum" sz="quarter" idx="12"/>
          </p:nvPr>
        </p:nvSpPr>
        <p:spPr/>
        <p:txBody>
          <a:bodyPr/>
          <a:lstStyle/>
          <a:p>
            <a:fld id="{19590046-DA73-4BBF-84B5-C08E6F75191A}" type="slidenum">
              <a:rPr lang="en-US" smtClean="0"/>
              <a:t>‹#›</a:t>
            </a:fld>
            <a:endParaRPr lang="en-US" dirty="0"/>
          </a:p>
        </p:txBody>
      </p:sp>
    </p:spTree>
    <p:extLst>
      <p:ext uri="{BB962C8B-B14F-4D97-AF65-F5344CB8AC3E}">
        <p14:creationId xmlns:p14="http://schemas.microsoft.com/office/powerpoint/2010/main" val="13656830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C4889A-9ABE-4409-BAD8-F84C36C1FA09}"/>
              </a:ext>
            </a:extLst>
          </p:cNvPr>
          <p:cNvSpPr>
            <a:spLocks noGrp="1"/>
          </p:cNvSpPr>
          <p:nvPr>
            <p:ph type="dt" sz="half" idx="10"/>
          </p:nvPr>
        </p:nvSpPr>
        <p:spPr/>
        <p:txBody>
          <a:bodyPr/>
          <a:lstStyle/>
          <a:p>
            <a:fld id="{C485584D-7D79-4248-9986-4CA35242F944}" type="datetimeFigureOut">
              <a:rPr lang="en-US" smtClean="0"/>
              <a:t>3/4/2023</a:t>
            </a:fld>
            <a:endParaRPr lang="en-US" dirty="0"/>
          </a:p>
        </p:txBody>
      </p:sp>
      <p:sp>
        <p:nvSpPr>
          <p:cNvPr id="3" name="Footer Placeholder 2">
            <a:extLst>
              <a:ext uri="{FF2B5EF4-FFF2-40B4-BE49-F238E27FC236}">
                <a16:creationId xmlns:a16="http://schemas.microsoft.com/office/drawing/2014/main" id="{7DDA5A70-FE21-4CB6-A67B-1DC798E9E3B1}"/>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984AD11-7FD2-432C-A6AB-395BE9275C1B}"/>
              </a:ext>
            </a:extLst>
          </p:cNvPr>
          <p:cNvSpPr>
            <a:spLocks noGrp="1"/>
          </p:cNvSpPr>
          <p:nvPr>
            <p:ph type="sldNum" sz="quarter" idx="12"/>
          </p:nvPr>
        </p:nvSpPr>
        <p:spPr/>
        <p:txBody>
          <a:bodyPr/>
          <a:lstStyle/>
          <a:p>
            <a:fld id="{19590046-DA73-4BBF-84B5-C08E6F75191A}" type="slidenum">
              <a:rPr lang="en-US" smtClean="0"/>
              <a:t>‹#›</a:t>
            </a:fld>
            <a:endParaRPr lang="en-US" dirty="0"/>
          </a:p>
        </p:txBody>
      </p:sp>
    </p:spTree>
    <p:extLst>
      <p:ext uri="{BB962C8B-B14F-4D97-AF65-F5344CB8AC3E}">
        <p14:creationId xmlns:p14="http://schemas.microsoft.com/office/powerpoint/2010/main" val="26749162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397CF-9CDD-4E78-8F35-A2FFE7867419}"/>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7194BFE-7A85-4123-B0F7-4DB1C141CE60}"/>
              </a:ext>
            </a:extLst>
          </p:cNvPr>
          <p:cNvSpPr>
            <a:spLocks noGrp="1"/>
          </p:cNvSpPr>
          <p:nvPr>
            <p:ph idx="1"/>
          </p:nvPr>
        </p:nvSpPr>
        <p:spPr>
          <a:xfrm>
            <a:off x="5183188" y="1066800"/>
            <a:ext cx="6172200" cy="483869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641EFD6D-1929-4A73-A860-22A36FF5C17D}"/>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B399A5-94A1-4452-AFF0-918BDA8B14F9}"/>
              </a:ext>
            </a:extLst>
          </p:cNvPr>
          <p:cNvSpPr>
            <a:spLocks noGrp="1"/>
          </p:cNvSpPr>
          <p:nvPr>
            <p:ph type="dt" sz="half" idx="10"/>
          </p:nvPr>
        </p:nvSpPr>
        <p:spPr/>
        <p:txBody>
          <a:bodyPr/>
          <a:lstStyle/>
          <a:p>
            <a:fld id="{C485584D-7D79-4248-9986-4CA35242F944}" type="datetimeFigureOut">
              <a:rPr lang="en-US" smtClean="0"/>
              <a:t>3/4/2023</a:t>
            </a:fld>
            <a:endParaRPr lang="en-US" dirty="0"/>
          </a:p>
        </p:txBody>
      </p:sp>
      <p:sp>
        <p:nvSpPr>
          <p:cNvPr id="6" name="Footer Placeholder 5">
            <a:extLst>
              <a:ext uri="{FF2B5EF4-FFF2-40B4-BE49-F238E27FC236}">
                <a16:creationId xmlns:a16="http://schemas.microsoft.com/office/drawing/2014/main" id="{489589D8-DD83-406C-A77A-176D23993BA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DE46024-82ED-40EF-8846-F6CC44BC53DE}"/>
              </a:ext>
            </a:extLst>
          </p:cNvPr>
          <p:cNvSpPr>
            <a:spLocks noGrp="1"/>
          </p:cNvSpPr>
          <p:nvPr>
            <p:ph type="sldNum" sz="quarter" idx="12"/>
          </p:nvPr>
        </p:nvSpPr>
        <p:spPr/>
        <p:txBody>
          <a:bodyPr/>
          <a:lstStyle/>
          <a:p>
            <a:fld id="{19590046-DA73-4BBF-84B5-C08E6F75191A}" type="slidenum">
              <a:rPr lang="en-US" smtClean="0"/>
              <a:t>‹#›</a:t>
            </a:fld>
            <a:endParaRPr lang="en-US" dirty="0"/>
          </a:p>
        </p:txBody>
      </p:sp>
    </p:spTree>
    <p:extLst>
      <p:ext uri="{BB962C8B-B14F-4D97-AF65-F5344CB8AC3E}">
        <p14:creationId xmlns:p14="http://schemas.microsoft.com/office/powerpoint/2010/main" val="35190077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D12FA-83A4-42AF-98D7-312C4C5A7128}"/>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46CF1DC8-2932-4C6E-BFBB-8BA1C9598425}"/>
              </a:ext>
            </a:extLst>
          </p:cNvPr>
          <p:cNvSpPr>
            <a:spLocks noGrp="1"/>
          </p:cNvSpPr>
          <p:nvPr>
            <p:ph type="pic" idx="1"/>
          </p:nvPr>
        </p:nvSpPr>
        <p:spPr>
          <a:xfrm>
            <a:off x="5183188" y="1066800"/>
            <a:ext cx="5942012" cy="48387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8D6E0000-EF01-46A5-8A71-25FB7EA3F94A}"/>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1AD40B-9246-4532-9F73-5BA9061C3ABA}"/>
              </a:ext>
            </a:extLst>
          </p:cNvPr>
          <p:cNvSpPr>
            <a:spLocks noGrp="1"/>
          </p:cNvSpPr>
          <p:nvPr>
            <p:ph type="dt" sz="half" idx="10"/>
          </p:nvPr>
        </p:nvSpPr>
        <p:spPr/>
        <p:txBody>
          <a:bodyPr/>
          <a:lstStyle/>
          <a:p>
            <a:fld id="{C485584D-7D79-4248-9986-4CA35242F944}" type="datetimeFigureOut">
              <a:rPr lang="en-US" smtClean="0"/>
              <a:t>3/4/2023</a:t>
            </a:fld>
            <a:endParaRPr lang="en-US" dirty="0"/>
          </a:p>
        </p:txBody>
      </p:sp>
      <p:sp>
        <p:nvSpPr>
          <p:cNvPr id="6" name="Footer Placeholder 5">
            <a:extLst>
              <a:ext uri="{FF2B5EF4-FFF2-40B4-BE49-F238E27FC236}">
                <a16:creationId xmlns:a16="http://schemas.microsoft.com/office/drawing/2014/main" id="{8BE6B9A0-5B1C-4F7B-828A-EF74E51478B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82E99FB-C932-4165-A612-8B302D8F7229}"/>
              </a:ext>
            </a:extLst>
          </p:cNvPr>
          <p:cNvSpPr>
            <a:spLocks noGrp="1"/>
          </p:cNvSpPr>
          <p:nvPr>
            <p:ph type="sldNum" sz="quarter" idx="12"/>
          </p:nvPr>
        </p:nvSpPr>
        <p:spPr/>
        <p:txBody>
          <a:bodyPr/>
          <a:lstStyle/>
          <a:p>
            <a:fld id="{19590046-DA73-4BBF-84B5-C08E6F75191A}" type="slidenum">
              <a:rPr lang="en-US" smtClean="0"/>
              <a:t>‹#›</a:t>
            </a:fld>
            <a:endParaRPr lang="en-US" dirty="0"/>
          </a:p>
        </p:txBody>
      </p:sp>
    </p:spTree>
    <p:extLst>
      <p:ext uri="{BB962C8B-B14F-4D97-AF65-F5344CB8AC3E}">
        <p14:creationId xmlns:p14="http://schemas.microsoft.com/office/powerpoint/2010/main" val="2144440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CE7638-D991-46E7-BF2C-67D1AC829628}"/>
              </a:ext>
            </a:extLst>
          </p:cNvPr>
          <p:cNvSpPr>
            <a:spLocks noGrp="1"/>
          </p:cNvSpPr>
          <p:nvPr>
            <p:ph type="title"/>
          </p:nvPr>
        </p:nvSpPr>
        <p:spPr>
          <a:xfrm>
            <a:off x="1028700" y="723900"/>
            <a:ext cx="10134600" cy="1288489"/>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CA7C6B9C-4923-4DAB-9748-D5CD289EB978}"/>
              </a:ext>
            </a:extLst>
          </p:cNvPr>
          <p:cNvSpPr>
            <a:spLocks noGrp="1"/>
          </p:cNvSpPr>
          <p:nvPr>
            <p:ph type="body" idx="1"/>
          </p:nvPr>
        </p:nvSpPr>
        <p:spPr>
          <a:xfrm>
            <a:off x="1028700" y="2161903"/>
            <a:ext cx="10134600" cy="396934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E7578CF6-4B33-40E4-B881-5F4C568378E1}"/>
              </a:ext>
            </a:extLst>
          </p:cNvPr>
          <p:cNvSpPr>
            <a:spLocks noGrp="1"/>
          </p:cNvSpPr>
          <p:nvPr>
            <p:ph type="sldNum" sz="quarter" idx="4"/>
          </p:nvPr>
        </p:nvSpPr>
        <p:spPr>
          <a:xfrm>
            <a:off x="11394765" y="6245032"/>
            <a:ext cx="524491" cy="365125"/>
          </a:xfrm>
          <a:prstGeom prst="rect">
            <a:avLst/>
          </a:prstGeom>
        </p:spPr>
        <p:txBody>
          <a:bodyPr vert="horz" lIns="91440" tIns="45720" rIns="91440" bIns="45720" rtlCol="0" anchor="ctr"/>
          <a:lstStyle>
            <a:lvl1pPr algn="r">
              <a:defRPr sz="1050">
                <a:solidFill>
                  <a:schemeClr val="tx2"/>
                </a:solidFill>
              </a:defRPr>
            </a:lvl1pPr>
          </a:lstStyle>
          <a:p>
            <a:fld id="{19590046-DA73-4BBF-84B5-C08E6F75191A}" type="slidenum">
              <a:rPr lang="en-US" smtClean="0"/>
              <a:t>‹#›</a:t>
            </a:fld>
            <a:endParaRPr lang="en-US" dirty="0"/>
          </a:p>
        </p:txBody>
      </p:sp>
      <p:sp>
        <p:nvSpPr>
          <p:cNvPr id="4" name="Date Placeholder 3">
            <a:extLst>
              <a:ext uri="{FF2B5EF4-FFF2-40B4-BE49-F238E27FC236}">
                <a16:creationId xmlns:a16="http://schemas.microsoft.com/office/drawing/2014/main" id="{25AE857E-F564-4539-9984-10435B6140AC}"/>
              </a:ext>
            </a:extLst>
          </p:cNvPr>
          <p:cNvSpPr>
            <a:spLocks noGrp="1"/>
          </p:cNvSpPr>
          <p:nvPr>
            <p:ph type="dt" sz="half" idx="2"/>
          </p:nvPr>
        </p:nvSpPr>
        <p:spPr>
          <a:xfrm>
            <a:off x="354841" y="6245032"/>
            <a:ext cx="2659380" cy="365125"/>
          </a:xfrm>
          <a:prstGeom prst="rect">
            <a:avLst/>
          </a:prstGeom>
        </p:spPr>
        <p:txBody>
          <a:bodyPr vert="horz" lIns="91440" tIns="45720" rIns="91440" bIns="45720" rtlCol="0" anchor="ctr"/>
          <a:lstStyle>
            <a:lvl1pPr algn="l">
              <a:defRPr sz="1050">
                <a:solidFill>
                  <a:schemeClr val="tx2"/>
                </a:solidFill>
              </a:defRPr>
            </a:lvl1pPr>
          </a:lstStyle>
          <a:p>
            <a:fld id="{C485584D-7D79-4248-9986-4CA35242F944}" type="datetimeFigureOut">
              <a:rPr lang="en-US" smtClean="0"/>
              <a:t>3/4/2023</a:t>
            </a:fld>
            <a:endParaRPr lang="en-US" dirty="0"/>
          </a:p>
        </p:txBody>
      </p:sp>
      <p:sp>
        <p:nvSpPr>
          <p:cNvPr id="5" name="Footer Placeholder 4">
            <a:extLst>
              <a:ext uri="{FF2B5EF4-FFF2-40B4-BE49-F238E27FC236}">
                <a16:creationId xmlns:a16="http://schemas.microsoft.com/office/drawing/2014/main" id="{7D1EABEF-B998-4B11-A878-8F492F8E3983}"/>
              </a:ext>
            </a:extLst>
          </p:cNvPr>
          <p:cNvSpPr>
            <a:spLocks noGrp="1"/>
          </p:cNvSpPr>
          <p:nvPr>
            <p:ph type="ftr" sz="quarter" idx="3"/>
          </p:nvPr>
        </p:nvSpPr>
        <p:spPr>
          <a:xfrm>
            <a:off x="7279964" y="6245033"/>
            <a:ext cx="4112222" cy="365125"/>
          </a:xfrm>
          <a:prstGeom prst="rect">
            <a:avLst/>
          </a:prstGeom>
        </p:spPr>
        <p:txBody>
          <a:bodyPr vert="horz" lIns="91440" tIns="45720" rIns="91440" bIns="45720" rtlCol="0" anchor="ctr"/>
          <a:lstStyle>
            <a:lvl1pPr algn="r">
              <a:defRPr sz="1050">
                <a:solidFill>
                  <a:schemeClr val="tx2"/>
                </a:solidFill>
              </a:defRPr>
            </a:lvl1pPr>
          </a:lstStyle>
          <a:p>
            <a:endParaRPr lang="en-US" dirty="0"/>
          </a:p>
        </p:txBody>
      </p:sp>
      <p:sp>
        <p:nvSpPr>
          <p:cNvPr id="16" name="Freeform: Shape 15">
            <a:extLst>
              <a:ext uri="{FF2B5EF4-FFF2-40B4-BE49-F238E27FC236}">
                <a16:creationId xmlns:a16="http://schemas.microsoft.com/office/drawing/2014/main" id="{9EB54D17-3792-403D-9127-495845021D2B}"/>
              </a:ext>
            </a:extLst>
          </p:cNvPr>
          <p:cNvSpPr/>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30443226"/>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10000"/>
        </a:lnSpc>
        <a:spcBef>
          <a:spcPct val="0"/>
        </a:spcBef>
        <a:buNone/>
        <a:defRPr sz="3200" kern="1200" cap="none" baseline="0">
          <a:solidFill>
            <a:schemeClr val="tx2"/>
          </a:solidFill>
          <a:latin typeface="+mj-lt"/>
          <a:ea typeface="+mj-ea"/>
          <a:cs typeface="+mj-cs"/>
        </a:defRPr>
      </a:lvl1pPr>
    </p:titleStyle>
    <p:bodyStyle>
      <a:lvl1pPr marL="0" indent="0" algn="l" defTabSz="914400" rtl="0" eaLnBrk="1" latinLnBrk="0" hangingPunct="1">
        <a:lnSpc>
          <a:spcPct val="110000"/>
        </a:lnSpc>
        <a:spcBef>
          <a:spcPts val="1000"/>
        </a:spcBef>
        <a:buFontTx/>
        <a:buNone/>
        <a:defRPr sz="2000" kern="1200">
          <a:solidFill>
            <a:schemeClr val="tx2"/>
          </a:solidFill>
          <a:latin typeface="+mn-lt"/>
          <a:ea typeface="+mn-ea"/>
          <a:cs typeface="+mn-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n-lt"/>
          <a:ea typeface="+mn-ea"/>
          <a:cs typeface="+mn-cs"/>
        </a:defRPr>
      </a:lvl2pPr>
      <a:lvl3pPr marL="274320" indent="0" algn="l" defTabSz="914400" rtl="0" eaLnBrk="1" latinLnBrk="0" hangingPunct="1">
        <a:lnSpc>
          <a:spcPct val="110000"/>
        </a:lnSpc>
        <a:spcBef>
          <a:spcPts val="500"/>
        </a:spcBef>
        <a:buFontTx/>
        <a:buNone/>
        <a:defRPr sz="1600" kern="1200">
          <a:solidFill>
            <a:schemeClr val="tx2"/>
          </a:solidFill>
          <a:latin typeface="+mn-lt"/>
          <a:ea typeface="+mn-ea"/>
          <a:cs typeface="+mn-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n-lt"/>
          <a:ea typeface="+mn-ea"/>
          <a:cs typeface="+mn-cs"/>
        </a:defRPr>
      </a:lvl4pPr>
      <a:lvl5pPr marL="54864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hyperlink" Target="https://www.flickr.com/photos/cutey5/4969813019" TargetMode="External"/><Relationship Id="rId2" Type="http://schemas.openxmlformats.org/officeDocument/2006/relationships/image" Target="../media/image12.jp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hyperlink" Target="https://creativecommons.org/licenses/by-sa/3.0/"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D8EACB7-D372-470B-B76E-A829D0031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Video 3">
            <a:extLst>
              <a:ext uri="{FF2B5EF4-FFF2-40B4-BE49-F238E27FC236}">
                <a16:creationId xmlns:a16="http://schemas.microsoft.com/office/drawing/2014/main" id="{C62039B6-542B-1CFE-60BF-BC554EECE79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0" y="11"/>
            <a:ext cx="12191980" cy="6857989"/>
          </a:xfrm>
          <a:prstGeom prst="rect">
            <a:avLst/>
          </a:prstGeom>
        </p:spPr>
      </p:pic>
      <p:sp>
        <p:nvSpPr>
          <p:cNvPr id="11" name="Rectangle 5">
            <a:extLst>
              <a:ext uri="{FF2B5EF4-FFF2-40B4-BE49-F238E27FC236}">
                <a16:creationId xmlns:a16="http://schemas.microsoft.com/office/drawing/2014/main" id="{C7EA4B13-46D3-41EE-95DA-7B2100DE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701" y="1028700"/>
            <a:ext cx="4038600" cy="4841072"/>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DCEEEBE1-DC7B-4168-90C6-DB88876E30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645191" y="4550150"/>
            <a:ext cx="867485" cy="115439"/>
            <a:chOff x="8910933" y="1861308"/>
            <a:chExt cx="867485" cy="115439"/>
          </a:xfrm>
        </p:grpSpPr>
        <p:sp>
          <p:nvSpPr>
            <p:cNvPr id="14" name="Rectangle 13">
              <a:extLst>
                <a:ext uri="{FF2B5EF4-FFF2-40B4-BE49-F238E27FC236}">
                  <a16:creationId xmlns:a16="http://schemas.microsoft.com/office/drawing/2014/main" id="{43418E74-781F-419C-8C63-91C14AF8D8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5" name="Straight Connector 14">
              <a:extLst>
                <a:ext uri="{FF2B5EF4-FFF2-40B4-BE49-F238E27FC236}">
                  <a16:creationId xmlns:a16="http://schemas.microsoft.com/office/drawing/2014/main" id="{9B0F0D1C-98D5-4C46-961A-0E36168C31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3E9C99B-47BB-461B-AEDE-0B227C5B258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25FCEF8F-592D-904C-E1C5-3905F27B432F}"/>
              </a:ext>
            </a:extLst>
          </p:cNvPr>
          <p:cNvSpPr>
            <a:spLocks noGrp="1"/>
          </p:cNvSpPr>
          <p:nvPr>
            <p:ph type="ctrTitle"/>
          </p:nvPr>
        </p:nvSpPr>
        <p:spPr>
          <a:xfrm>
            <a:off x="1504469" y="1250041"/>
            <a:ext cx="3282152" cy="565286"/>
          </a:xfrm>
        </p:spPr>
        <p:txBody>
          <a:bodyPr>
            <a:normAutofit/>
          </a:bodyPr>
          <a:lstStyle/>
          <a:p>
            <a:r>
              <a:rPr lang="en-US" dirty="0"/>
              <a:t>Team Alpha</a:t>
            </a:r>
          </a:p>
        </p:txBody>
      </p:sp>
      <p:sp>
        <p:nvSpPr>
          <p:cNvPr id="3" name="Subtitle 2">
            <a:extLst>
              <a:ext uri="{FF2B5EF4-FFF2-40B4-BE49-F238E27FC236}">
                <a16:creationId xmlns:a16="http://schemas.microsoft.com/office/drawing/2014/main" id="{A7FEA986-A737-4F2D-ABBC-725B40C9D20B}"/>
              </a:ext>
            </a:extLst>
          </p:cNvPr>
          <p:cNvSpPr>
            <a:spLocks noGrp="1"/>
          </p:cNvSpPr>
          <p:nvPr>
            <p:ph type="subTitle" idx="1"/>
          </p:nvPr>
        </p:nvSpPr>
        <p:spPr>
          <a:xfrm>
            <a:off x="1519471" y="2296006"/>
            <a:ext cx="3282152" cy="1486830"/>
          </a:xfrm>
        </p:spPr>
        <p:txBody>
          <a:bodyPr>
            <a:noAutofit/>
          </a:bodyPr>
          <a:lstStyle/>
          <a:p>
            <a:r>
              <a:rPr lang="en-US" sz="2400" dirty="0"/>
              <a:t>Joel Avery </a:t>
            </a:r>
          </a:p>
          <a:p>
            <a:r>
              <a:rPr lang="en-US" sz="2400" dirty="0"/>
              <a:t>Andrew Danielson</a:t>
            </a:r>
          </a:p>
          <a:p>
            <a:r>
              <a:rPr lang="en-US" sz="2400" dirty="0"/>
              <a:t>Bryan Moten</a:t>
            </a:r>
          </a:p>
          <a:p>
            <a:r>
              <a:rPr lang="en-US" sz="2400" dirty="0"/>
              <a:t>Amanda Peters</a:t>
            </a:r>
          </a:p>
        </p:txBody>
      </p:sp>
    </p:spTree>
    <p:extLst>
      <p:ext uri="{BB962C8B-B14F-4D97-AF65-F5344CB8AC3E}">
        <p14:creationId xmlns:p14="http://schemas.microsoft.com/office/powerpoint/2010/main" val="4269458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72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picture containing grass, outdoor, lawn mower&#10;&#10;Description automatically generated">
            <a:extLst>
              <a:ext uri="{FF2B5EF4-FFF2-40B4-BE49-F238E27FC236}">
                <a16:creationId xmlns:a16="http://schemas.microsoft.com/office/drawing/2014/main" id="{B7C75A12-A5FF-4650-370A-7909AE4738F4}"/>
              </a:ext>
            </a:extLst>
          </p:cNvPr>
          <p:cNvPicPr>
            <a:picLocks noChangeAspect="1"/>
          </p:cNvPicPr>
          <p:nvPr/>
        </p:nvPicPr>
        <p:blipFill>
          <a:blip r:embed="rId2">
            <a:alphaModFix/>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0"/>
            <a:ext cx="12192000" cy="6858000"/>
          </a:xfrm>
          <a:prstGeom prst="rect">
            <a:avLst/>
          </a:prstGeom>
        </p:spPr>
      </p:pic>
      <p:sp>
        <p:nvSpPr>
          <p:cNvPr id="10" name="TextBox 9">
            <a:extLst>
              <a:ext uri="{FF2B5EF4-FFF2-40B4-BE49-F238E27FC236}">
                <a16:creationId xmlns:a16="http://schemas.microsoft.com/office/drawing/2014/main" id="{E0C3B7EC-3C4C-4232-5C45-F56B2DB5E82A}"/>
              </a:ext>
            </a:extLst>
          </p:cNvPr>
          <p:cNvSpPr txBox="1"/>
          <p:nvPr/>
        </p:nvSpPr>
        <p:spPr>
          <a:xfrm>
            <a:off x="0" y="6858000"/>
            <a:ext cx="12192000" cy="230832"/>
          </a:xfrm>
          <a:prstGeom prst="rect">
            <a:avLst/>
          </a:prstGeom>
          <a:noFill/>
        </p:spPr>
        <p:txBody>
          <a:bodyPr wrap="square" rtlCol="0">
            <a:spAutoFit/>
          </a:bodyPr>
          <a:lstStyle/>
          <a:p>
            <a:r>
              <a:rPr lang="en-US" sz="900" dirty="0">
                <a:hlinkClick r:id="rId3" tooltip="https://www.flickr.com/photos/cutey5/4969813019"/>
              </a:rPr>
              <a:t>This Photo</a:t>
            </a:r>
            <a:r>
              <a:rPr lang="en-US" sz="900" dirty="0"/>
              <a:t> by Unknown Author is licensed under </a:t>
            </a:r>
            <a:r>
              <a:rPr lang="en-US" sz="900" dirty="0">
                <a:hlinkClick r:id="rId4" tooltip="https://creativecommons.org/licenses/by-sa/3.0/"/>
              </a:rPr>
              <a:t>CC BY-SA</a:t>
            </a:r>
            <a:endParaRPr lang="en-US" sz="900" dirty="0"/>
          </a:p>
        </p:txBody>
      </p:sp>
      <p:sp>
        <p:nvSpPr>
          <p:cNvPr id="2" name="Title 1">
            <a:extLst>
              <a:ext uri="{FF2B5EF4-FFF2-40B4-BE49-F238E27FC236}">
                <a16:creationId xmlns:a16="http://schemas.microsoft.com/office/drawing/2014/main" id="{08652CCD-4FD6-1694-C635-F64EBD49137F}"/>
              </a:ext>
            </a:extLst>
          </p:cNvPr>
          <p:cNvSpPr>
            <a:spLocks noGrp="1"/>
          </p:cNvSpPr>
          <p:nvPr>
            <p:ph type="title"/>
          </p:nvPr>
        </p:nvSpPr>
        <p:spPr/>
        <p:txBody>
          <a:bodyPr>
            <a:normAutofit/>
          </a:bodyPr>
          <a:lstStyle/>
          <a:p>
            <a:r>
              <a:rPr lang="en-US" sz="6000" dirty="0">
                <a:solidFill>
                  <a:schemeClr val="bg1"/>
                </a:solidFill>
              </a:rPr>
              <a:t>Age Of Inventory </a:t>
            </a:r>
          </a:p>
        </p:txBody>
      </p:sp>
      <p:sp>
        <p:nvSpPr>
          <p:cNvPr id="3" name="Content Placeholder 2">
            <a:extLst>
              <a:ext uri="{FF2B5EF4-FFF2-40B4-BE49-F238E27FC236}">
                <a16:creationId xmlns:a16="http://schemas.microsoft.com/office/drawing/2014/main" id="{2323837C-F6CD-838B-91C3-EBDA205DD1D3}"/>
              </a:ext>
            </a:extLst>
          </p:cNvPr>
          <p:cNvSpPr>
            <a:spLocks noGrp="1"/>
          </p:cNvSpPr>
          <p:nvPr>
            <p:ph idx="1"/>
          </p:nvPr>
        </p:nvSpPr>
        <p:spPr/>
        <p:txBody>
          <a:bodyPr>
            <a:normAutofit/>
          </a:bodyPr>
          <a:lstStyle/>
          <a:p>
            <a:r>
              <a:rPr lang="en-US" sz="2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The returned output below is from our query. </a:t>
            </a:r>
          </a:p>
          <a:p>
            <a:r>
              <a:rPr lang="en-US" sz="24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This query gives the output back of any of the equipment is greater than or equal to five years old. </a:t>
            </a:r>
          </a:p>
          <a:p>
            <a:r>
              <a:rPr lang="en-US" sz="2400" dirty="0">
                <a:solidFill>
                  <a:schemeClr val="bg1"/>
                </a:solidFill>
                <a:latin typeface="Calibri" panose="020F0502020204030204" pitchFamily="34" charset="0"/>
                <a:ea typeface="Calibri" panose="020F0502020204030204" pitchFamily="34" charset="0"/>
                <a:cs typeface="Times New Roman" panose="02020603050405020304" pitchFamily="18" charset="0"/>
              </a:rPr>
              <a:t>The data is sorted with the age that is the highest at the top. </a:t>
            </a:r>
            <a:endParaRPr lang="en-US" sz="2800" dirty="0">
              <a:solidFill>
                <a:schemeClr val="bg1"/>
              </a:solidFill>
            </a:endParaRPr>
          </a:p>
        </p:txBody>
      </p:sp>
      <p:pic>
        <p:nvPicPr>
          <p:cNvPr id="3076" name="Picture 13">
            <a:extLst>
              <a:ext uri="{FF2B5EF4-FFF2-40B4-BE49-F238E27FC236}">
                <a16:creationId xmlns:a16="http://schemas.microsoft.com/office/drawing/2014/main" id="{0235CD2B-3E3D-60E3-C9EB-C6F4352852C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11086" r="11086"/>
          <a:stretch/>
        </p:blipFill>
        <p:spPr bwMode="auto">
          <a:xfrm>
            <a:off x="314325" y="4505705"/>
            <a:ext cx="11563350" cy="19116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15600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1A01047-632B-4F57-9CDB-AA680D5BBB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5">
            <a:extLst>
              <a:ext uri="{FF2B5EF4-FFF2-40B4-BE49-F238E27FC236}">
                <a16:creationId xmlns:a16="http://schemas.microsoft.com/office/drawing/2014/main" id="{48EF695B-E7DE-4164-862A-9CD06DFB0E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3900" y="723900"/>
            <a:ext cx="4580642" cy="549469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9C1D79B-E015-3149-717D-9DF1661864F2}"/>
              </a:ext>
            </a:extLst>
          </p:cNvPr>
          <p:cNvSpPr>
            <a:spLocks noGrp="1"/>
          </p:cNvSpPr>
          <p:nvPr>
            <p:ph type="title"/>
          </p:nvPr>
        </p:nvSpPr>
        <p:spPr>
          <a:xfrm>
            <a:off x="671512" y="836022"/>
            <a:ext cx="4685417" cy="1239627"/>
          </a:xfrm>
        </p:spPr>
        <p:txBody>
          <a:bodyPr anchor="b">
            <a:normAutofit fontScale="90000"/>
          </a:bodyPr>
          <a:lstStyle/>
          <a:p>
            <a:pPr algn="ctr"/>
            <a:r>
              <a:rPr lang="en-US" dirty="0"/>
              <a:t>ERD</a:t>
            </a:r>
            <a:br>
              <a:rPr lang="en-US" dirty="0"/>
            </a:br>
            <a:r>
              <a:rPr lang="en-US" dirty="0"/>
              <a:t>Entity Relationship Diagram</a:t>
            </a:r>
          </a:p>
        </p:txBody>
      </p:sp>
      <p:sp>
        <p:nvSpPr>
          <p:cNvPr id="8" name="Content Placeholder 7">
            <a:extLst>
              <a:ext uri="{FF2B5EF4-FFF2-40B4-BE49-F238E27FC236}">
                <a16:creationId xmlns:a16="http://schemas.microsoft.com/office/drawing/2014/main" id="{B0335051-9F83-EADF-4A31-1130FF841EB2}"/>
              </a:ext>
            </a:extLst>
          </p:cNvPr>
          <p:cNvSpPr>
            <a:spLocks noGrp="1"/>
          </p:cNvSpPr>
          <p:nvPr>
            <p:ph idx="1"/>
          </p:nvPr>
        </p:nvSpPr>
        <p:spPr>
          <a:xfrm>
            <a:off x="1096144" y="2884395"/>
            <a:ext cx="3862062" cy="2469140"/>
          </a:xfrm>
        </p:spPr>
        <p:txBody>
          <a:bodyPr>
            <a:normAutofit/>
          </a:bodyPr>
          <a:lstStyle/>
          <a:p>
            <a:pPr algn="ctr"/>
            <a:r>
              <a:rPr lang="en-US" b="0" i="0" dirty="0">
                <a:solidFill>
                  <a:srgbClr val="282C33"/>
                </a:solidFill>
                <a:effectLst/>
                <a:latin typeface="Graphik"/>
              </a:rPr>
              <a:t>An Entity Relationship (ER) Diagram is a type of flowchart that illustrates how “entities” such as people, objects or concepts relate to each other within a database or system.</a:t>
            </a:r>
            <a:endParaRPr lang="en-US" dirty="0"/>
          </a:p>
        </p:txBody>
      </p:sp>
      <p:pic>
        <p:nvPicPr>
          <p:cNvPr id="4" name="Content Placeholder 3">
            <a:extLst>
              <a:ext uri="{FF2B5EF4-FFF2-40B4-BE49-F238E27FC236}">
                <a16:creationId xmlns:a16="http://schemas.microsoft.com/office/drawing/2014/main" id="{E71A93F2-F909-7A83-3B56-86B2639C459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87218" y="723900"/>
            <a:ext cx="3951564" cy="5494694"/>
          </a:xfrm>
          <a:prstGeom prst="rect">
            <a:avLst/>
          </a:prstGeom>
        </p:spPr>
      </p:pic>
      <p:grpSp>
        <p:nvGrpSpPr>
          <p:cNvPr id="15" name="Group 14">
            <a:extLst>
              <a:ext uri="{FF2B5EF4-FFF2-40B4-BE49-F238E27FC236}">
                <a16:creationId xmlns:a16="http://schemas.microsoft.com/office/drawing/2014/main" id="{D5ADB088-C125-457F-9C61-DFE21DCEF4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80479" y="2543656"/>
            <a:ext cx="867485" cy="115439"/>
            <a:chOff x="8910933" y="1861308"/>
            <a:chExt cx="867485" cy="115439"/>
          </a:xfrm>
        </p:grpSpPr>
        <p:sp>
          <p:nvSpPr>
            <p:cNvPr id="16" name="Rectangle 15">
              <a:extLst>
                <a:ext uri="{FF2B5EF4-FFF2-40B4-BE49-F238E27FC236}">
                  <a16:creationId xmlns:a16="http://schemas.microsoft.com/office/drawing/2014/main" id="{6DE177E3-7A50-4A27-B466-79375BA19D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6F53D207-3550-41FA-BBC0-A5220E7346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EF5A581-4EC8-4E1B-BF64-8A1FE8530F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7057709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9D3B3C7E-BC2D-4436-8B03-AC421FA667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9" name="Group 48">
            <a:extLst>
              <a:ext uri="{FF2B5EF4-FFF2-40B4-BE49-F238E27FC236}">
                <a16:creationId xmlns:a16="http://schemas.microsoft.com/office/drawing/2014/main" id="{79B5D0C1-066E-4C02-A6B8-59FAE4A197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240546"/>
            <a:ext cx="867485" cy="115439"/>
            <a:chOff x="8910933" y="1861308"/>
            <a:chExt cx="867485" cy="115439"/>
          </a:xfrm>
        </p:grpSpPr>
        <p:sp>
          <p:nvSpPr>
            <p:cNvPr id="50" name="Rectangle 49">
              <a:extLst>
                <a:ext uri="{FF2B5EF4-FFF2-40B4-BE49-F238E27FC236}">
                  <a16:creationId xmlns:a16="http://schemas.microsoft.com/office/drawing/2014/main" id="{D4386904-AFDC-449E-8D1B-906B305EBD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ffectLst>
                  <a:outerShdw blurRad="38100" dist="38100" dir="2700000" algn="tl">
                    <a:srgbClr val="000000">
                      <a:alpha val="43137"/>
                    </a:srgbClr>
                  </a:outerShdw>
                </a:effectLst>
              </a:endParaRPr>
            </a:p>
          </p:txBody>
        </p:sp>
        <p:cxnSp>
          <p:nvCxnSpPr>
            <p:cNvPr id="51" name="Straight Connector 50">
              <a:extLst>
                <a:ext uri="{FF2B5EF4-FFF2-40B4-BE49-F238E27FC236}">
                  <a16:creationId xmlns:a16="http://schemas.microsoft.com/office/drawing/2014/main" id="{F70778F2-11E8-428C-8324-479CA9D6FE9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4A0BE89E-CB2D-48BA-A8D2-533FAAAA725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useBgFill="1">
        <p:nvSpPr>
          <p:cNvPr id="54" name="Rectangle 53">
            <a:extLst>
              <a:ext uri="{FF2B5EF4-FFF2-40B4-BE49-F238E27FC236}">
                <a16:creationId xmlns:a16="http://schemas.microsoft.com/office/drawing/2014/main" id="{1AB7CFDD-E67B-4078-9BD0-D09D4200E4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Scenic view of a lake against the sky during winter">
            <a:extLst>
              <a:ext uri="{FF2B5EF4-FFF2-40B4-BE49-F238E27FC236}">
                <a16:creationId xmlns:a16="http://schemas.microsoft.com/office/drawing/2014/main" id="{5F886148-40AC-5AD0-6826-55ED472831BF}"/>
              </a:ext>
            </a:extLst>
          </p:cNvPr>
          <p:cNvPicPr>
            <a:picLocks noChangeAspect="1"/>
          </p:cNvPicPr>
          <p:nvPr/>
        </p:nvPicPr>
        <p:blipFill rotWithShape="1">
          <a:blip r:embed="rId2">
            <a:alphaModFix/>
          </a:blip>
          <a:srcRect t="11067"/>
          <a:stretch/>
        </p:blipFill>
        <p:spPr>
          <a:xfrm>
            <a:off x="20" y="10"/>
            <a:ext cx="12191980" cy="6857989"/>
          </a:xfrm>
          <a:prstGeom prst="rect">
            <a:avLst/>
          </a:prstGeom>
        </p:spPr>
      </p:pic>
      <p:sp>
        <p:nvSpPr>
          <p:cNvPr id="56" name="Rectangle 55">
            <a:extLst>
              <a:ext uri="{FF2B5EF4-FFF2-40B4-BE49-F238E27FC236}">
                <a16:creationId xmlns:a16="http://schemas.microsoft.com/office/drawing/2014/main" id="{4DAEF25D-C97E-48E9-B20C-FEFC2EC6E5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1"/>
            <a:ext cx="12191999" cy="3842872"/>
          </a:xfrm>
          <a:prstGeom prst="rect">
            <a:avLst/>
          </a:prstGeom>
          <a:gradFill flip="none" rotWithShape="1">
            <a:gsLst>
              <a:gs pos="0">
                <a:srgbClr val="000000">
                  <a:alpha val="0"/>
                </a:srgbClr>
              </a:gs>
              <a:gs pos="49000">
                <a:srgbClr val="000000">
                  <a:alpha val="45000"/>
                </a:srgbClr>
              </a:gs>
              <a:gs pos="100000">
                <a:srgbClr val="000000">
                  <a:alpha val="64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D48E618-EAFF-842D-12E3-A3C351CA9CC4}"/>
              </a:ext>
            </a:extLst>
          </p:cNvPr>
          <p:cNvSpPr>
            <a:spLocks noGrp="1"/>
          </p:cNvSpPr>
          <p:nvPr>
            <p:ph type="title"/>
          </p:nvPr>
        </p:nvSpPr>
        <p:spPr>
          <a:xfrm>
            <a:off x="1066800" y="723900"/>
            <a:ext cx="10058399" cy="962026"/>
          </a:xfrm>
        </p:spPr>
        <p:txBody>
          <a:bodyPr vert="horz" lIns="91440" tIns="45720" rIns="91440" bIns="45720" rtlCol="0" anchor="b">
            <a:normAutofit/>
          </a:bodyPr>
          <a:lstStyle/>
          <a:p>
            <a:pPr algn="ctr"/>
            <a:r>
              <a:rPr lang="en-US" sz="2800" kern="1200" cap="all" spc="390" baseline="0" dirty="0">
                <a:solidFill>
                  <a:srgbClr val="FFFFFF"/>
                </a:solidFill>
                <a:latin typeface="+mj-lt"/>
                <a:ea typeface="+mj-ea"/>
                <a:cs typeface="+mj-cs"/>
              </a:rPr>
              <a:t> </a:t>
            </a:r>
          </a:p>
        </p:txBody>
      </p:sp>
      <p:sp>
        <p:nvSpPr>
          <p:cNvPr id="4" name="TextBox 3">
            <a:extLst>
              <a:ext uri="{FF2B5EF4-FFF2-40B4-BE49-F238E27FC236}">
                <a16:creationId xmlns:a16="http://schemas.microsoft.com/office/drawing/2014/main" id="{F1808D69-551B-9499-87C8-779E8116812A}"/>
              </a:ext>
            </a:extLst>
          </p:cNvPr>
          <p:cNvSpPr txBox="1"/>
          <p:nvPr/>
        </p:nvSpPr>
        <p:spPr>
          <a:xfrm>
            <a:off x="2214059" y="350120"/>
            <a:ext cx="7248525" cy="584775"/>
          </a:xfrm>
          <a:prstGeom prst="rect">
            <a:avLst/>
          </a:prstGeom>
          <a:noFill/>
        </p:spPr>
        <p:txBody>
          <a:bodyPr wrap="square" rtlCol="0">
            <a:spAutoFit/>
          </a:bodyPr>
          <a:lstStyle/>
          <a:p>
            <a:pPr algn="ctr"/>
            <a:r>
              <a:rPr lang="en-US" sz="3200" dirty="0">
                <a:solidFill>
                  <a:schemeClr val="bg1"/>
                </a:solidFill>
              </a:rPr>
              <a:t>INTRODUCTION</a:t>
            </a:r>
          </a:p>
        </p:txBody>
      </p:sp>
      <p:sp>
        <p:nvSpPr>
          <p:cNvPr id="6" name="TextBox 5">
            <a:extLst>
              <a:ext uri="{FF2B5EF4-FFF2-40B4-BE49-F238E27FC236}">
                <a16:creationId xmlns:a16="http://schemas.microsoft.com/office/drawing/2014/main" id="{BF6AB116-76DC-2765-45F1-9C338F5799AA}"/>
              </a:ext>
            </a:extLst>
          </p:cNvPr>
          <p:cNvSpPr txBox="1"/>
          <p:nvPr/>
        </p:nvSpPr>
        <p:spPr>
          <a:xfrm>
            <a:off x="1066800" y="1007706"/>
            <a:ext cx="10185918" cy="5355312"/>
          </a:xfrm>
          <a:prstGeom prst="rect">
            <a:avLst/>
          </a:prstGeom>
          <a:noFill/>
        </p:spPr>
        <p:txBody>
          <a:bodyPr wrap="square" rtlCol="0">
            <a:spAutoFit/>
          </a:bodyPr>
          <a:lstStyle/>
          <a:p>
            <a:endParaRPr lang="en-US" dirty="0">
              <a:solidFill>
                <a:schemeClr val="bg1"/>
              </a:solidFill>
              <a:highlight>
                <a:srgbClr val="FF0000"/>
              </a:highlight>
            </a:endParaRPr>
          </a:p>
          <a:p>
            <a:endParaRPr lang="en-US" dirty="0">
              <a:solidFill>
                <a:schemeClr val="bg1"/>
              </a:solidFill>
              <a:highlight>
                <a:srgbClr val="FF0000"/>
              </a:highlight>
            </a:endParaRPr>
          </a:p>
          <a:p>
            <a:pPr algn="ctr"/>
            <a:r>
              <a:rPr lang="en-US" dirty="0">
                <a:solidFill>
                  <a:schemeClr val="bg1"/>
                </a:solidFill>
                <a:highlight>
                  <a:srgbClr val="FF0000"/>
                </a:highlight>
              </a:rPr>
              <a:t>The Alpha Team consists of: </a:t>
            </a:r>
          </a:p>
          <a:p>
            <a:endParaRPr lang="en-US" dirty="0">
              <a:solidFill>
                <a:schemeClr val="bg1"/>
              </a:solidFill>
              <a:highlight>
                <a:srgbClr val="FF0000"/>
              </a:highlight>
            </a:endParaRPr>
          </a:p>
          <a:p>
            <a:endParaRPr lang="en-US" dirty="0">
              <a:solidFill>
                <a:schemeClr val="bg1"/>
              </a:solidFill>
              <a:highlight>
                <a:srgbClr val="FF0000"/>
              </a:highlight>
            </a:endParaRPr>
          </a:p>
          <a:p>
            <a:endParaRPr lang="en-US" dirty="0">
              <a:solidFill>
                <a:schemeClr val="bg1"/>
              </a:solidFill>
              <a:highlight>
                <a:srgbClr val="FF0000"/>
              </a:highlight>
            </a:endParaRPr>
          </a:p>
          <a:p>
            <a:r>
              <a:rPr lang="en-US" dirty="0">
                <a:solidFill>
                  <a:schemeClr val="bg1"/>
                </a:solidFill>
                <a:highlight>
                  <a:srgbClr val="FF0000"/>
                </a:highlight>
              </a:rPr>
              <a:t>Joel Avery is from Platte City, Missouri, is 32 years old, and lives with his wife and daughter with a boy on the way. </a:t>
            </a:r>
          </a:p>
          <a:p>
            <a:endParaRPr lang="en-US" dirty="0">
              <a:solidFill>
                <a:schemeClr val="bg1"/>
              </a:solidFill>
            </a:endParaRPr>
          </a:p>
          <a:p>
            <a:r>
              <a:rPr lang="en-US" dirty="0">
                <a:solidFill>
                  <a:schemeClr val="bg1"/>
                </a:solidFill>
                <a:highlight>
                  <a:srgbClr val="FF0000"/>
                </a:highlight>
              </a:rPr>
              <a:t>Andrew Danielson is from Boise, Idaho, but currently resides in Spangdahlem, Germany, working fulltime in the United States Air Force. He is 35 years old and lives with his wife, five children(4 boys and 1 girl) and Goldendoodle. </a:t>
            </a:r>
          </a:p>
          <a:p>
            <a:endParaRPr lang="en-US" dirty="0">
              <a:solidFill>
                <a:schemeClr val="bg1"/>
              </a:solidFill>
              <a:highlight>
                <a:srgbClr val="FF0000"/>
              </a:highlight>
            </a:endParaRPr>
          </a:p>
          <a:p>
            <a:r>
              <a:rPr lang="en-US" dirty="0">
                <a:solidFill>
                  <a:schemeClr val="bg1"/>
                </a:solidFill>
                <a:highlight>
                  <a:srgbClr val="FF0000"/>
                </a:highlight>
              </a:rPr>
              <a:t>Bryan Moten is in Texas but currently resides in Spokane, Washington also serving in the United States Air Force. Bryan is a 28 year old married gentleman with 2 children. </a:t>
            </a:r>
          </a:p>
          <a:p>
            <a:endParaRPr lang="en-US" dirty="0">
              <a:solidFill>
                <a:schemeClr val="bg1"/>
              </a:solidFill>
              <a:highlight>
                <a:srgbClr val="FF0000"/>
              </a:highlight>
            </a:endParaRPr>
          </a:p>
          <a:p>
            <a:r>
              <a:rPr lang="en-US" dirty="0">
                <a:solidFill>
                  <a:schemeClr val="bg1"/>
                </a:solidFill>
                <a:highlight>
                  <a:srgbClr val="FF0000"/>
                </a:highlight>
              </a:rPr>
              <a:t>Amanda Peters is currently pursuing her dream as a software developer, currently works as a manager at a beverage company and is moving into a developmental role. </a:t>
            </a:r>
          </a:p>
          <a:p>
            <a:endParaRPr lang="en-US" dirty="0">
              <a:solidFill>
                <a:schemeClr val="bg1"/>
              </a:solidFill>
            </a:endParaRPr>
          </a:p>
        </p:txBody>
      </p:sp>
    </p:spTree>
    <p:extLst>
      <p:ext uri="{BB962C8B-B14F-4D97-AF65-F5344CB8AC3E}">
        <p14:creationId xmlns:p14="http://schemas.microsoft.com/office/powerpoint/2010/main" val="29444083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D3B3C7E-BC2D-4436-8B03-AC421FA667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 name="Group 10">
            <a:extLst>
              <a:ext uri="{FF2B5EF4-FFF2-40B4-BE49-F238E27FC236}">
                <a16:creationId xmlns:a16="http://schemas.microsoft.com/office/drawing/2014/main" id="{79B5D0C1-066E-4C02-A6B8-59FAE4A197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240546"/>
            <a:ext cx="867485" cy="115439"/>
            <a:chOff x="8910933" y="1861308"/>
            <a:chExt cx="867485" cy="115439"/>
          </a:xfrm>
        </p:grpSpPr>
        <p:sp>
          <p:nvSpPr>
            <p:cNvPr id="12" name="Rectangle 11">
              <a:extLst>
                <a:ext uri="{FF2B5EF4-FFF2-40B4-BE49-F238E27FC236}">
                  <a16:creationId xmlns:a16="http://schemas.microsoft.com/office/drawing/2014/main" id="{D4386904-AFDC-449E-8D1B-906B305EBD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ffectLst>
                  <a:outerShdw blurRad="38100" dist="38100" dir="2700000" algn="tl">
                    <a:srgbClr val="000000">
                      <a:alpha val="43137"/>
                    </a:srgbClr>
                  </a:outerShdw>
                </a:effectLst>
              </a:endParaRPr>
            </a:p>
          </p:txBody>
        </p:sp>
        <p:cxnSp>
          <p:nvCxnSpPr>
            <p:cNvPr id="13" name="Straight Connector 12">
              <a:extLst>
                <a:ext uri="{FF2B5EF4-FFF2-40B4-BE49-F238E27FC236}">
                  <a16:creationId xmlns:a16="http://schemas.microsoft.com/office/drawing/2014/main" id="{F70778F2-11E8-428C-8324-479CA9D6FE9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A0BE89E-CB2D-48BA-A8D2-533FAAAA725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useBgFill="1">
        <p:nvSpPr>
          <p:cNvPr id="16" name="Rectangle 15">
            <a:extLst>
              <a:ext uri="{FF2B5EF4-FFF2-40B4-BE49-F238E27FC236}">
                <a16:creationId xmlns:a16="http://schemas.microsoft.com/office/drawing/2014/main" id="{1AB7CFDD-E67B-4078-9BD0-D09D4200E4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Assorted items on a floor">
            <a:extLst>
              <a:ext uri="{FF2B5EF4-FFF2-40B4-BE49-F238E27FC236}">
                <a16:creationId xmlns:a16="http://schemas.microsoft.com/office/drawing/2014/main" id="{D5BCFEBB-20E4-344B-EF2F-04613E2E49FF}"/>
              </a:ext>
            </a:extLst>
          </p:cNvPr>
          <p:cNvPicPr>
            <a:picLocks noChangeAspect="1"/>
          </p:cNvPicPr>
          <p:nvPr/>
        </p:nvPicPr>
        <p:blipFill rotWithShape="1">
          <a:blip r:embed="rId2">
            <a:alphaModFix/>
          </a:blip>
          <a:srcRect t="4768" b="10963"/>
          <a:stretch/>
        </p:blipFill>
        <p:spPr>
          <a:xfrm>
            <a:off x="-1" y="10"/>
            <a:ext cx="12192000" cy="6857989"/>
          </a:xfrm>
          <a:prstGeom prst="rect">
            <a:avLst/>
          </a:prstGeom>
        </p:spPr>
      </p:pic>
      <p:sp>
        <p:nvSpPr>
          <p:cNvPr id="18" name="Rectangle 17">
            <a:extLst>
              <a:ext uri="{FF2B5EF4-FFF2-40B4-BE49-F238E27FC236}">
                <a16:creationId xmlns:a16="http://schemas.microsoft.com/office/drawing/2014/main" id="{4DAEF25D-C97E-48E9-B20C-FEFC2EC6E5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1"/>
            <a:ext cx="12191999" cy="3842872"/>
          </a:xfrm>
          <a:prstGeom prst="rect">
            <a:avLst/>
          </a:prstGeom>
          <a:gradFill flip="none" rotWithShape="1">
            <a:gsLst>
              <a:gs pos="0">
                <a:srgbClr val="000000">
                  <a:alpha val="0"/>
                </a:srgbClr>
              </a:gs>
              <a:gs pos="49000">
                <a:srgbClr val="000000">
                  <a:alpha val="45000"/>
                </a:srgbClr>
              </a:gs>
              <a:gs pos="100000">
                <a:srgbClr val="000000">
                  <a:alpha val="64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7FBEBC8-FEE1-C406-0A2B-503794172069}"/>
              </a:ext>
            </a:extLst>
          </p:cNvPr>
          <p:cNvSpPr>
            <a:spLocks noGrp="1"/>
          </p:cNvSpPr>
          <p:nvPr>
            <p:ph type="title"/>
          </p:nvPr>
        </p:nvSpPr>
        <p:spPr>
          <a:xfrm>
            <a:off x="1066800" y="723900"/>
            <a:ext cx="10058399" cy="962026"/>
          </a:xfrm>
        </p:spPr>
        <p:txBody>
          <a:bodyPr vert="horz" lIns="91440" tIns="45720" rIns="91440" bIns="45720" rtlCol="0" anchor="b">
            <a:normAutofit/>
          </a:bodyPr>
          <a:lstStyle/>
          <a:p>
            <a:pPr algn="ctr"/>
            <a:r>
              <a:rPr lang="en-US" sz="2800" kern="1200" cap="all" spc="390" baseline="0" dirty="0">
                <a:solidFill>
                  <a:srgbClr val="FFFFFF"/>
                </a:solidFill>
                <a:latin typeface="+mj-lt"/>
                <a:ea typeface="+mj-ea"/>
                <a:cs typeface="+mj-cs"/>
              </a:rPr>
              <a:t>OUTLAND ADVENTURES</a:t>
            </a:r>
          </a:p>
        </p:txBody>
      </p:sp>
      <p:sp>
        <p:nvSpPr>
          <p:cNvPr id="4" name="TextBox 3">
            <a:extLst>
              <a:ext uri="{FF2B5EF4-FFF2-40B4-BE49-F238E27FC236}">
                <a16:creationId xmlns:a16="http://schemas.microsoft.com/office/drawing/2014/main" id="{0FCD478D-3779-FA7F-6615-F38033D6770B}"/>
              </a:ext>
            </a:extLst>
          </p:cNvPr>
          <p:cNvSpPr txBox="1"/>
          <p:nvPr/>
        </p:nvSpPr>
        <p:spPr>
          <a:xfrm>
            <a:off x="673100" y="1685926"/>
            <a:ext cx="11357980" cy="3108543"/>
          </a:xfrm>
          <a:prstGeom prst="rect">
            <a:avLst/>
          </a:prstGeom>
          <a:noFill/>
        </p:spPr>
        <p:txBody>
          <a:bodyPr wrap="square" rtlCol="0">
            <a:spAutoFit/>
          </a:bodyPr>
          <a:lstStyle/>
          <a:p>
            <a:r>
              <a:rPr lang="en-US" sz="2800" dirty="0">
                <a:solidFill>
                  <a:schemeClr val="bg1"/>
                </a:solidFill>
                <a:highlight>
                  <a:srgbClr val="FF0000"/>
                </a:highlight>
              </a:rPr>
              <a:t>The case study that was chosen was Outland Adventures. A few individuals opened a store up as a side job. They wanted to help other people with similar interests for the outdoors, fulfil their desires in far away places. They both quit their full-time careers to do this full time, and they believe with the right help, they can identify where the focus of their company needs to go. They are attempting to optimize the organization and that is where the alpha team comes in to assist. </a:t>
            </a:r>
          </a:p>
        </p:txBody>
      </p:sp>
    </p:spTree>
    <p:extLst>
      <p:ext uri="{BB962C8B-B14F-4D97-AF65-F5344CB8AC3E}">
        <p14:creationId xmlns:p14="http://schemas.microsoft.com/office/powerpoint/2010/main" val="36159047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1A01047-632B-4F57-9CDB-AA680D5BBB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98"/>
            <a:ext cx="12192000" cy="6858000"/>
          </a:xfrm>
          <a:prstGeom prst="rect">
            <a:avLst/>
          </a:prstGeom>
          <a:solidFill>
            <a:srgbClr val="FFFFFF"/>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Red hiking backpack on rock with lake background">
            <a:extLst>
              <a:ext uri="{FF2B5EF4-FFF2-40B4-BE49-F238E27FC236}">
                <a16:creationId xmlns:a16="http://schemas.microsoft.com/office/drawing/2014/main" id="{9B13D21A-A8AF-8E6A-192B-8757C5E62A75}"/>
              </a:ext>
            </a:extLst>
          </p:cNvPr>
          <p:cNvPicPr>
            <a:picLocks noChangeAspect="1"/>
          </p:cNvPicPr>
          <p:nvPr/>
        </p:nvPicPr>
        <p:blipFill rotWithShape="1">
          <a:blip r:embed="rId2">
            <a:extLst>
              <a:ext uri="{28A0092B-C50C-407E-A947-70E740481C1C}">
                <a14:useLocalDpi xmlns:a14="http://schemas.microsoft.com/office/drawing/2010/main" val="0"/>
              </a:ext>
            </a:extLst>
          </a:blip>
          <a:srcRect t="15607" b="52"/>
          <a:stretch/>
        </p:blipFill>
        <p:spPr>
          <a:xfrm>
            <a:off x="20" y="-5798"/>
            <a:ext cx="12191980" cy="6863798"/>
          </a:xfrm>
          <a:prstGeom prst="rect">
            <a:avLst/>
          </a:prstGeom>
        </p:spPr>
      </p:pic>
      <p:sp>
        <p:nvSpPr>
          <p:cNvPr id="12" name="Rectangle 11">
            <a:extLst>
              <a:ext uri="{FF2B5EF4-FFF2-40B4-BE49-F238E27FC236}">
                <a16:creationId xmlns:a16="http://schemas.microsoft.com/office/drawing/2014/main" id="{EA7FD6EC-4D99-4AB0-9AC8-CFBD9D47C1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3901" y="723900"/>
            <a:ext cx="10744199" cy="5398604"/>
          </a:xfrm>
          <a:prstGeom prst="rect">
            <a:avLst/>
          </a:pr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819B389-9B14-F0FB-678C-3BCAC3B1563F}"/>
              </a:ext>
            </a:extLst>
          </p:cNvPr>
          <p:cNvSpPr>
            <a:spLocks noGrp="1"/>
          </p:cNvSpPr>
          <p:nvPr>
            <p:ph type="title"/>
          </p:nvPr>
        </p:nvSpPr>
        <p:spPr>
          <a:xfrm>
            <a:off x="1857829" y="1074057"/>
            <a:ext cx="8476343" cy="1033077"/>
          </a:xfrm>
        </p:spPr>
        <p:txBody>
          <a:bodyPr anchor="b">
            <a:normAutofit/>
          </a:bodyPr>
          <a:lstStyle/>
          <a:p>
            <a:pPr marL="0" marR="0" algn="ctr">
              <a:lnSpc>
                <a:spcPct val="100000"/>
              </a:lnSpc>
              <a:spcBef>
                <a:spcPts val="0"/>
              </a:spcBef>
              <a:spcAft>
                <a:spcPts val="800"/>
              </a:spcAft>
            </a:pPr>
            <a:r>
              <a:rPr lang="en-US" sz="2700" dirty="0">
                <a:effectLst/>
                <a:latin typeface="Calibri" panose="020F0502020204030204" pitchFamily="34" charset="0"/>
                <a:ea typeface="Calibri" panose="020F0502020204030204" pitchFamily="34" charset="0"/>
                <a:cs typeface="Times New Roman" panose="02020603050405020304" pitchFamily="18" charset="0"/>
              </a:rPr>
              <a:t>Outland Adventures would like the following questions answered or to be able to track the metrics for</a:t>
            </a:r>
          </a:p>
        </p:txBody>
      </p:sp>
      <p:sp>
        <p:nvSpPr>
          <p:cNvPr id="3" name="Content Placeholder 2">
            <a:extLst>
              <a:ext uri="{FF2B5EF4-FFF2-40B4-BE49-F238E27FC236}">
                <a16:creationId xmlns:a16="http://schemas.microsoft.com/office/drawing/2014/main" id="{77F3FAD7-AEA8-76C6-BAFB-D0F5DE92F95C}"/>
              </a:ext>
            </a:extLst>
          </p:cNvPr>
          <p:cNvSpPr>
            <a:spLocks noGrp="1"/>
          </p:cNvSpPr>
          <p:nvPr>
            <p:ph idx="1"/>
          </p:nvPr>
        </p:nvSpPr>
        <p:spPr>
          <a:xfrm>
            <a:off x="2841812" y="2594389"/>
            <a:ext cx="6508377" cy="2447703"/>
          </a:xfrm>
        </p:spPr>
        <p:txBody>
          <a:bodyPr>
            <a:normAutofit/>
          </a:bodyPr>
          <a:lstStyle/>
          <a:p>
            <a:pPr marL="342900" marR="0" lvl="0" indent="-342900" algn="ctr">
              <a:lnSpc>
                <a:spcPct val="100000"/>
              </a:lnSpc>
              <a:spcBef>
                <a:spcPts val="0"/>
              </a:spcBef>
              <a:spcAft>
                <a:spcPts val="0"/>
              </a:spcAft>
              <a:buFont typeface="+mj-lt"/>
              <a:buAutoNum type="arabicPeriod"/>
            </a:pPr>
            <a:r>
              <a:rPr lang="en-US" sz="1600" dirty="0">
                <a:effectLst/>
                <a:latin typeface="Calibri" panose="020F0502020204030204" pitchFamily="34" charset="0"/>
                <a:ea typeface="Calibri" panose="020F0502020204030204" pitchFamily="34" charset="0"/>
                <a:cs typeface="Times New Roman" panose="02020603050405020304" pitchFamily="18" charset="0"/>
              </a:rPr>
              <a:t>Do enough customers buy equipment, to keep equipment sales?</a:t>
            </a:r>
          </a:p>
          <a:p>
            <a:pPr marL="342900" marR="0" lvl="0" indent="-342900" algn="ctr">
              <a:lnSpc>
                <a:spcPct val="100000"/>
              </a:lnSpc>
              <a:spcBef>
                <a:spcPts val="0"/>
              </a:spcBef>
              <a:spcAft>
                <a:spcPts val="0"/>
              </a:spcAft>
              <a:buFont typeface="+mj-lt"/>
              <a:buAutoNum type="arabicPeriod"/>
            </a:pP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ctr">
              <a:lnSpc>
                <a:spcPct val="100000"/>
              </a:lnSpc>
              <a:spcBef>
                <a:spcPts val="0"/>
              </a:spcBef>
              <a:spcAft>
                <a:spcPts val="0"/>
              </a:spcAft>
              <a:buFont typeface="+mj-lt"/>
              <a:buAutoNum type="arabicPeriod"/>
            </a:pPr>
            <a:r>
              <a:rPr lang="en-US" sz="1600" dirty="0">
                <a:effectLst/>
                <a:latin typeface="Calibri" panose="020F0502020204030204" pitchFamily="34" charset="0"/>
                <a:ea typeface="Calibri" panose="020F0502020204030204" pitchFamily="34" charset="0"/>
                <a:cs typeface="Times New Roman" panose="02020603050405020304" pitchFamily="18" charset="0"/>
              </a:rPr>
              <a:t>Out of the locations that they have done treks in such as Africa, Asia, and Southern Europe, are there any of these locations that have a downward trend in bookings?</a:t>
            </a:r>
          </a:p>
          <a:p>
            <a:pPr marL="342900" marR="0" lvl="0" indent="-342900" algn="ctr">
              <a:lnSpc>
                <a:spcPct val="100000"/>
              </a:lnSpc>
              <a:spcBef>
                <a:spcPts val="0"/>
              </a:spcBef>
              <a:spcAft>
                <a:spcPts val="0"/>
              </a:spcAft>
              <a:buFont typeface="+mj-lt"/>
              <a:buAutoNum type="arabicPeriod"/>
            </a:pP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ctr">
              <a:lnSpc>
                <a:spcPct val="100000"/>
              </a:lnSpc>
              <a:spcBef>
                <a:spcPts val="0"/>
              </a:spcBef>
              <a:spcAft>
                <a:spcPts val="800"/>
              </a:spcAft>
              <a:buFont typeface="+mj-lt"/>
              <a:buAutoNum type="arabicPeriod"/>
            </a:pPr>
            <a:r>
              <a:rPr lang="en-US" sz="1600" dirty="0">
                <a:effectLst/>
                <a:latin typeface="Calibri" panose="020F0502020204030204" pitchFamily="34" charset="0"/>
                <a:ea typeface="Calibri" panose="020F0502020204030204" pitchFamily="34" charset="0"/>
                <a:cs typeface="Times New Roman" panose="02020603050405020304" pitchFamily="18" charset="0"/>
              </a:rPr>
              <a:t>They are curious and worried about some of the items in their inventory, and how long they have had them. They would like to track if they have any items over five years old.</a:t>
            </a:r>
          </a:p>
          <a:p>
            <a:pPr algn="ctr">
              <a:lnSpc>
                <a:spcPct val="100000"/>
              </a:lnSpc>
            </a:pPr>
            <a:endParaRPr lang="en-US" sz="1600" dirty="0"/>
          </a:p>
        </p:txBody>
      </p:sp>
      <p:grpSp>
        <p:nvGrpSpPr>
          <p:cNvPr id="14" name="Group 13">
            <a:extLst>
              <a:ext uri="{FF2B5EF4-FFF2-40B4-BE49-F238E27FC236}">
                <a16:creationId xmlns:a16="http://schemas.microsoft.com/office/drawing/2014/main" id="{D5ADB088-C125-457F-9C61-DFE21DCEF4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5357309"/>
            <a:ext cx="867485" cy="115439"/>
            <a:chOff x="8910933" y="1861308"/>
            <a:chExt cx="867485" cy="115439"/>
          </a:xfrm>
        </p:grpSpPr>
        <p:sp>
          <p:nvSpPr>
            <p:cNvPr id="15" name="Rectangle 14">
              <a:extLst>
                <a:ext uri="{FF2B5EF4-FFF2-40B4-BE49-F238E27FC236}">
                  <a16:creationId xmlns:a16="http://schemas.microsoft.com/office/drawing/2014/main" id="{6DE177E3-7A50-4A27-B466-79375BA19D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6" name="Straight Connector 15">
              <a:extLst>
                <a:ext uri="{FF2B5EF4-FFF2-40B4-BE49-F238E27FC236}">
                  <a16:creationId xmlns:a16="http://schemas.microsoft.com/office/drawing/2014/main" id="{6F53D207-3550-41FA-BBC0-A5220E7346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6EF5A581-4EC8-4E1B-BF64-8A1FE8530F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235787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1A01047-632B-4F57-9CDB-AA680D5BBB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A939ECE6-BA76-1549-E9E1-A549953292CD}"/>
              </a:ext>
            </a:extLst>
          </p:cNvPr>
          <p:cNvPicPr>
            <a:picLocks noChangeAspect="1"/>
          </p:cNvPicPr>
          <p:nvPr/>
        </p:nvPicPr>
        <p:blipFill rotWithShape="1">
          <a:blip r:embed="rId2">
            <a:extLst>
              <a:ext uri="{28A0092B-C50C-407E-A947-70E740481C1C}">
                <a14:useLocalDpi xmlns:a14="http://schemas.microsoft.com/office/drawing/2010/main" val="0"/>
              </a:ext>
            </a:extLst>
          </a:blip>
          <a:srcRect t="1852" b="1852"/>
          <a:stretch/>
        </p:blipFill>
        <p:spPr>
          <a:xfrm>
            <a:off x="20" y="1"/>
            <a:ext cx="12191980" cy="6857999"/>
          </a:xfrm>
          <a:prstGeom prst="rect">
            <a:avLst/>
          </a:prstGeom>
        </p:spPr>
      </p:pic>
      <p:sp>
        <p:nvSpPr>
          <p:cNvPr id="13" name="Rectangle 5">
            <a:extLst>
              <a:ext uri="{FF2B5EF4-FFF2-40B4-BE49-F238E27FC236}">
                <a16:creationId xmlns:a16="http://schemas.microsoft.com/office/drawing/2014/main" id="{48EF695B-E7DE-4164-862A-9CD06DFB0E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7458" y="723900"/>
            <a:ext cx="4580642" cy="549469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DD4C846-D0C5-03C1-E6B3-0AD5B6935AAC}"/>
              </a:ext>
            </a:extLst>
          </p:cNvPr>
          <p:cNvSpPr>
            <a:spLocks noGrp="1"/>
          </p:cNvSpPr>
          <p:nvPr>
            <p:ph type="title"/>
          </p:nvPr>
        </p:nvSpPr>
        <p:spPr>
          <a:xfrm>
            <a:off x="7202441" y="1174465"/>
            <a:ext cx="3995397" cy="1239627"/>
          </a:xfrm>
        </p:spPr>
        <p:txBody>
          <a:bodyPr anchor="b">
            <a:normAutofit/>
          </a:bodyPr>
          <a:lstStyle/>
          <a:p>
            <a:pPr algn="ctr">
              <a:lnSpc>
                <a:spcPct val="100000"/>
              </a:lnSpc>
            </a:pPr>
            <a:r>
              <a:rPr lang="en-US" sz="1800" b="1" dirty="0">
                <a:effectLst/>
                <a:latin typeface="Calibri" panose="020F0502020204030204" pitchFamily="34" charset="0"/>
                <a:ea typeface="Calibri" panose="020F0502020204030204" pitchFamily="34" charset="0"/>
                <a:cs typeface="Times New Roman" panose="02020603050405020304" pitchFamily="18" charset="0"/>
              </a:rPr>
              <a:t>Do customers purchase enough equipment to warrant the retention of equipment sales?</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lang="en-US" sz="1800" dirty="0"/>
          </a:p>
        </p:txBody>
      </p:sp>
      <p:sp>
        <p:nvSpPr>
          <p:cNvPr id="3" name="Content Placeholder 2">
            <a:extLst>
              <a:ext uri="{FF2B5EF4-FFF2-40B4-BE49-F238E27FC236}">
                <a16:creationId xmlns:a16="http://schemas.microsoft.com/office/drawing/2014/main" id="{86AB7596-A001-126E-DEE4-93886947DBE2}"/>
              </a:ext>
            </a:extLst>
          </p:cNvPr>
          <p:cNvSpPr>
            <a:spLocks noGrp="1"/>
          </p:cNvSpPr>
          <p:nvPr>
            <p:ph idx="1"/>
          </p:nvPr>
        </p:nvSpPr>
        <p:spPr>
          <a:xfrm>
            <a:off x="6887458" y="2682989"/>
            <a:ext cx="4580641" cy="2670546"/>
          </a:xfrm>
        </p:spPr>
        <p:txBody>
          <a:bodyPr>
            <a:noAutofit/>
          </a:bodyPr>
          <a:lstStyle/>
          <a:p>
            <a:pPr algn="ctr">
              <a:lnSpc>
                <a:spcPct val="100000"/>
              </a:lnSpc>
            </a:pPr>
            <a:r>
              <a:rPr lang="en-US" sz="1300" dirty="0">
                <a:effectLst/>
                <a:ea typeface="Calibri" panose="020F0502020204030204" pitchFamily="34" charset="0"/>
                <a:cs typeface="Times New Roman" panose="02020603050405020304" pitchFamily="18" charset="0"/>
              </a:rPr>
              <a:t>This report looks at a few things again. First the question is do enough customers buy equipment to keep equipment sales. </a:t>
            </a:r>
            <a:endParaRPr lang="en-US" sz="1300" dirty="0">
              <a:ea typeface="Calibri" panose="020F0502020204030204" pitchFamily="34" charset="0"/>
              <a:cs typeface="Times New Roman" panose="02020603050405020304" pitchFamily="18" charset="0"/>
            </a:endParaRPr>
          </a:p>
          <a:p>
            <a:pPr algn="ctr">
              <a:lnSpc>
                <a:spcPct val="100000"/>
              </a:lnSpc>
            </a:pPr>
            <a:r>
              <a:rPr lang="en-US" sz="1300" dirty="0">
                <a:effectLst/>
                <a:ea typeface="Calibri" panose="020F0502020204030204" pitchFamily="34" charset="0"/>
                <a:cs typeface="Times New Roman" panose="02020603050405020304" pitchFamily="18" charset="0"/>
              </a:rPr>
              <a:t>The background of this slide is the actual code used to query the results of the equipment purchased, date, price, and quantity</a:t>
            </a:r>
            <a:endParaRPr lang="en-US" sz="1300" dirty="0">
              <a:ea typeface="Calibri" panose="020F0502020204030204" pitchFamily="34" charset="0"/>
              <a:cs typeface="Times New Roman" panose="02020603050405020304" pitchFamily="18" charset="0"/>
            </a:endParaRPr>
          </a:p>
          <a:p>
            <a:pPr algn="ctr">
              <a:lnSpc>
                <a:spcPct val="100000"/>
              </a:lnSpc>
            </a:pPr>
            <a:r>
              <a:rPr lang="en-US" sz="1300" dirty="0"/>
              <a:t>For this report we select the equipment name from the equipment table, the purchase date, purchase price, and purchase quantity from the purchase table. </a:t>
            </a:r>
          </a:p>
          <a:p>
            <a:pPr algn="ctr">
              <a:lnSpc>
                <a:spcPct val="100000"/>
              </a:lnSpc>
            </a:pPr>
            <a:r>
              <a:rPr lang="en-US" sz="1300" dirty="0"/>
              <a:t>Results are then joined together by equipment id and output  in a neatly laid out format and sorted by quantity most to least The customer can then decide what to do with the information. </a:t>
            </a:r>
          </a:p>
        </p:txBody>
      </p:sp>
      <p:grpSp>
        <p:nvGrpSpPr>
          <p:cNvPr id="15" name="Group 14">
            <a:extLst>
              <a:ext uri="{FF2B5EF4-FFF2-40B4-BE49-F238E27FC236}">
                <a16:creationId xmlns:a16="http://schemas.microsoft.com/office/drawing/2014/main" id="{D5ADB088-C125-457F-9C61-DFE21DCEF4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744037" y="2543656"/>
            <a:ext cx="867485" cy="115439"/>
            <a:chOff x="8910933" y="1861308"/>
            <a:chExt cx="867485" cy="115439"/>
          </a:xfrm>
        </p:grpSpPr>
        <p:sp>
          <p:nvSpPr>
            <p:cNvPr id="16" name="Rectangle 15">
              <a:extLst>
                <a:ext uri="{FF2B5EF4-FFF2-40B4-BE49-F238E27FC236}">
                  <a16:creationId xmlns:a16="http://schemas.microsoft.com/office/drawing/2014/main" id="{6DE177E3-7A50-4A27-B466-79375BA19D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7" name="Straight Connector 16">
              <a:extLst>
                <a:ext uri="{FF2B5EF4-FFF2-40B4-BE49-F238E27FC236}">
                  <a16:creationId xmlns:a16="http://schemas.microsoft.com/office/drawing/2014/main" id="{6F53D207-3550-41FA-BBC0-A5220E7346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EF5A581-4EC8-4E1B-BF64-8A1FE8530F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743918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0">
            <a:extLst>
              <a:ext uri="{FF2B5EF4-FFF2-40B4-BE49-F238E27FC236}">
                <a16:creationId xmlns:a16="http://schemas.microsoft.com/office/drawing/2014/main" id="{51A01047-632B-4F57-9CDB-AA680D5BBB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5">
            <a:extLst>
              <a:ext uri="{FF2B5EF4-FFF2-40B4-BE49-F238E27FC236}">
                <a16:creationId xmlns:a16="http://schemas.microsoft.com/office/drawing/2014/main" id="{48EF695B-E7DE-4164-862A-9CD06DFB0E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3900" y="723900"/>
            <a:ext cx="4580642" cy="549469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41E31FF-946E-0F7A-56B3-F01DC85D6133}"/>
              </a:ext>
            </a:extLst>
          </p:cNvPr>
          <p:cNvSpPr>
            <a:spLocks noGrp="1"/>
          </p:cNvSpPr>
          <p:nvPr>
            <p:ph type="title"/>
          </p:nvPr>
        </p:nvSpPr>
        <p:spPr>
          <a:xfrm>
            <a:off x="1038883" y="1000366"/>
            <a:ext cx="3995397" cy="1239627"/>
          </a:xfrm>
        </p:spPr>
        <p:txBody>
          <a:bodyPr anchor="b">
            <a:normAutofit/>
          </a:bodyPr>
          <a:lstStyle/>
          <a:p>
            <a:pPr algn="ctr"/>
            <a:r>
              <a:rPr lang="en-US" sz="3000" b="1" dirty="0">
                <a:latin typeface="Calibri" panose="020F0502020204030204" pitchFamily="34" charset="0"/>
                <a:ea typeface="Calibri" panose="020F0502020204030204" pitchFamily="34" charset="0"/>
                <a:cs typeface="Times New Roman" panose="02020603050405020304" pitchFamily="18" charset="0"/>
              </a:rPr>
              <a:t>R</a:t>
            </a:r>
            <a:r>
              <a:rPr lang="en-US" sz="3000" b="1" dirty="0">
                <a:effectLst/>
                <a:latin typeface="Calibri" panose="020F0502020204030204" pitchFamily="34" charset="0"/>
                <a:ea typeface="Calibri" panose="020F0502020204030204" pitchFamily="34" charset="0"/>
                <a:cs typeface="Times New Roman" panose="02020603050405020304" pitchFamily="18" charset="0"/>
              </a:rPr>
              <a:t>etention of equipment sales-continued</a:t>
            </a:r>
            <a:endParaRPr lang="en-US" sz="3000" dirty="0"/>
          </a:p>
        </p:txBody>
      </p:sp>
      <p:sp>
        <p:nvSpPr>
          <p:cNvPr id="24" name="Content Placeholder 7">
            <a:extLst>
              <a:ext uri="{FF2B5EF4-FFF2-40B4-BE49-F238E27FC236}">
                <a16:creationId xmlns:a16="http://schemas.microsoft.com/office/drawing/2014/main" id="{F8CCF092-5EE2-A9E3-F794-7A6F5CC94668}"/>
              </a:ext>
            </a:extLst>
          </p:cNvPr>
          <p:cNvSpPr>
            <a:spLocks noGrp="1"/>
          </p:cNvSpPr>
          <p:nvPr>
            <p:ph idx="1"/>
          </p:nvPr>
        </p:nvSpPr>
        <p:spPr>
          <a:xfrm>
            <a:off x="1096144" y="2884395"/>
            <a:ext cx="3862062" cy="2469140"/>
          </a:xfrm>
        </p:spPr>
        <p:txBody>
          <a:bodyPr>
            <a:normAutofit/>
          </a:bodyPr>
          <a:lstStyle/>
          <a:p>
            <a:pPr algn="ctr"/>
            <a:r>
              <a:rPr lang="en-US" dirty="0"/>
              <a:t>The output from the code on the previous slide is located to the right.</a:t>
            </a:r>
          </a:p>
          <a:p>
            <a:pPr algn="ctr"/>
            <a:r>
              <a:rPr lang="en-US" dirty="0"/>
              <a:t>The data is sorted by quantity, most to least. </a:t>
            </a:r>
          </a:p>
          <a:p>
            <a:pPr algn="ctr"/>
            <a:r>
              <a:rPr lang="en-US" dirty="0"/>
              <a:t>We’re providing only the metrics from the data available.</a:t>
            </a:r>
          </a:p>
          <a:p>
            <a:pPr algn="ctr"/>
            <a:endParaRPr lang="en-US" dirty="0"/>
          </a:p>
        </p:txBody>
      </p:sp>
      <p:grpSp>
        <p:nvGrpSpPr>
          <p:cNvPr id="25" name="Group 14">
            <a:extLst>
              <a:ext uri="{FF2B5EF4-FFF2-40B4-BE49-F238E27FC236}">
                <a16:creationId xmlns:a16="http://schemas.microsoft.com/office/drawing/2014/main" id="{D5ADB088-C125-457F-9C61-DFE21DCEF4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80479" y="2543656"/>
            <a:ext cx="867485" cy="115439"/>
            <a:chOff x="8910933" y="1861308"/>
            <a:chExt cx="867485" cy="115439"/>
          </a:xfrm>
        </p:grpSpPr>
        <p:sp>
          <p:nvSpPr>
            <p:cNvPr id="16" name="Rectangle 15">
              <a:extLst>
                <a:ext uri="{FF2B5EF4-FFF2-40B4-BE49-F238E27FC236}">
                  <a16:creationId xmlns:a16="http://schemas.microsoft.com/office/drawing/2014/main" id="{6DE177E3-7A50-4A27-B466-79375BA19D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Straight Connector 16">
              <a:extLst>
                <a:ext uri="{FF2B5EF4-FFF2-40B4-BE49-F238E27FC236}">
                  <a16:creationId xmlns:a16="http://schemas.microsoft.com/office/drawing/2014/main" id="{6F53D207-3550-41FA-BBC0-A5220E7346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7" name="Straight Connector 17">
              <a:extLst>
                <a:ext uri="{FF2B5EF4-FFF2-40B4-BE49-F238E27FC236}">
                  <a16:creationId xmlns:a16="http://schemas.microsoft.com/office/drawing/2014/main" id="{6EF5A581-4EC8-4E1B-BF64-8A1FE8530F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pic>
        <p:nvPicPr>
          <p:cNvPr id="5" name="Picture 4">
            <a:extLst>
              <a:ext uri="{FF2B5EF4-FFF2-40B4-BE49-F238E27FC236}">
                <a16:creationId xmlns:a16="http://schemas.microsoft.com/office/drawing/2014/main" id="{E1253A54-EB5C-57B3-6EBD-5FAD5AD4C650}"/>
              </a:ext>
            </a:extLst>
          </p:cNvPr>
          <p:cNvPicPr>
            <a:picLocks noChangeAspect="1"/>
          </p:cNvPicPr>
          <p:nvPr/>
        </p:nvPicPr>
        <p:blipFill rotWithShape="1">
          <a:blip r:embed="rId2"/>
          <a:srcRect r="3814" b="4489"/>
          <a:stretch/>
        </p:blipFill>
        <p:spPr>
          <a:xfrm>
            <a:off x="5619525" y="1167244"/>
            <a:ext cx="6308595" cy="4716319"/>
          </a:xfrm>
          <a:prstGeom prst="rect">
            <a:avLst/>
          </a:prstGeom>
        </p:spPr>
      </p:pic>
    </p:spTree>
    <p:extLst>
      <p:ext uri="{BB962C8B-B14F-4D97-AF65-F5344CB8AC3E}">
        <p14:creationId xmlns:p14="http://schemas.microsoft.com/office/powerpoint/2010/main" val="35847493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51A01047-632B-4F57-9CDB-AA680D5BBB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a:extLst>
              <a:ext uri="{FF2B5EF4-FFF2-40B4-BE49-F238E27FC236}">
                <a16:creationId xmlns:a16="http://schemas.microsoft.com/office/drawing/2014/main" id="{8E2BDC19-CB4A-0594-C2F1-BE9139F25289}"/>
              </a:ext>
            </a:extLst>
          </p:cNvPr>
          <p:cNvPicPr>
            <a:picLocks noChangeAspect="1"/>
          </p:cNvPicPr>
          <p:nvPr/>
        </p:nvPicPr>
        <p:blipFill rotWithShape="1">
          <a:blip r:embed="rId2">
            <a:extLst>
              <a:ext uri="{28A0092B-C50C-407E-A947-70E740481C1C}">
                <a14:useLocalDpi xmlns:a14="http://schemas.microsoft.com/office/drawing/2010/main" val="0"/>
              </a:ext>
            </a:extLst>
          </a:blip>
          <a:srcRect t="4454" b="4454"/>
          <a:stretch/>
        </p:blipFill>
        <p:spPr>
          <a:xfrm>
            <a:off x="20" y="10"/>
            <a:ext cx="12191980" cy="6857991"/>
          </a:xfrm>
          <a:prstGeom prst="rect">
            <a:avLst/>
          </a:prstGeom>
        </p:spPr>
      </p:pic>
      <p:sp>
        <p:nvSpPr>
          <p:cNvPr id="32" name="Rectangle 5">
            <a:extLst>
              <a:ext uri="{FF2B5EF4-FFF2-40B4-BE49-F238E27FC236}">
                <a16:creationId xmlns:a16="http://schemas.microsoft.com/office/drawing/2014/main" id="{48EF695B-E7DE-4164-862A-9CD06DFB0E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7458" y="723900"/>
            <a:ext cx="4580642" cy="549469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E56FAEAA-F2B7-D5C8-A5C9-670E6E8BBE59}"/>
              </a:ext>
            </a:extLst>
          </p:cNvPr>
          <p:cNvSpPr txBox="1">
            <a:spLocks noGrp="1"/>
          </p:cNvSpPr>
          <p:nvPr>
            <p:ph type="title"/>
          </p:nvPr>
        </p:nvSpPr>
        <p:spPr>
          <a:xfrm>
            <a:off x="6808304" y="1220686"/>
            <a:ext cx="4659796" cy="659670"/>
          </a:xfrm>
          <a:prstGeom prst="rect">
            <a:avLst/>
          </a:prstGeom>
        </p:spPr>
        <p:txBody>
          <a:bodyPr anchor="b">
            <a:normAutofit/>
          </a:bodyPr>
          <a:lstStyle/>
          <a:p>
            <a:pPr algn="ctr">
              <a:lnSpc>
                <a:spcPct val="100000"/>
              </a:lnSpc>
            </a:pPr>
            <a:r>
              <a:rPr lang="en-US" sz="1800" b="1" dirty="0">
                <a:effectLst/>
                <a:latin typeface="Calibri" panose="020F0502020204030204" pitchFamily="34" charset="0"/>
                <a:ea typeface="Calibri" panose="020F0502020204030204" pitchFamily="34" charset="0"/>
                <a:cs typeface="Times New Roman" panose="02020603050405020304" pitchFamily="18" charset="0"/>
              </a:rPr>
              <a:t>Do any of these locations have a downward trend in booking?</a:t>
            </a:r>
            <a:endParaRPr lang="en-US" sz="1800" dirty="0"/>
          </a:p>
        </p:txBody>
      </p:sp>
      <p:sp>
        <p:nvSpPr>
          <p:cNvPr id="3" name="Content Placeholder 2">
            <a:extLst>
              <a:ext uri="{FF2B5EF4-FFF2-40B4-BE49-F238E27FC236}">
                <a16:creationId xmlns:a16="http://schemas.microsoft.com/office/drawing/2014/main" id="{C45FD574-4A83-F5A9-F89E-D4800F11D8C2}"/>
              </a:ext>
            </a:extLst>
          </p:cNvPr>
          <p:cNvSpPr>
            <a:spLocks noGrp="1"/>
          </p:cNvSpPr>
          <p:nvPr>
            <p:ph idx="1"/>
          </p:nvPr>
        </p:nvSpPr>
        <p:spPr>
          <a:xfrm>
            <a:off x="7202441" y="2884395"/>
            <a:ext cx="3950677" cy="2469140"/>
          </a:xfrm>
        </p:spPr>
        <p:txBody>
          <a:bodyPr>
            <a:normAutofit lnSpcReduction="10000"/>
          </a:bodyPr>
          <a:lstStyle/>
          <a:p>
            <a:pPr algn="ctr">
              <a:lnSpc>
                <a:spcPct val="100000"/>
              </a:lnSpc>
            </a:pPr>
            <a:r>
              <a:rPr lang="en-US" sz="1400" dirty="0">
                <a:effectLst/>
                <a:latin typeface="Calibri" panose="020F0502020204030204" pitchFamily="34" charset="0"/>
                <a:ea typeface="Calibri" panose="020F0502020204030204" pitchFamily="34" charset="0"/>
                <a:cs typeface="Times New Roman" panose="02020603050405020304" pitchFamily="18" charset="0"/>
              </a:rPr>
              <a:t>Once again, the ba</a:t>
            </a:r>
            <a:r>
              <a:rPr lang="en-US" sz="1400" dirty="0">
                <a:latin typeface="Calibri" panose="020F0502020204030204" pitchFamily="34" charset="0"/>
                <a:ea typeface="Calibri" panose="020F0502020204030204" pitchFamily="34" charset="0"/>
                <a:cs typeface="Times New Roman" panose="02020603050405020304" pitchFamily="18" charset="0"/>
              </a:rPr>
              <a:t>ckground is the actual code for the query.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pPr algn="ctr">
              <a:lnSpc>
                <a:spcPct val="100000"/>
              </a:lnSpc>
            </a:pPr>
            <a:r>
              <a:rPr lang="en-US" sz="1400" dirty="0">
                <a:effectLst/>
                <a:latin typeface="Calibri" panose="020F0502020204030204" pitchFamily="34" charset="0"/>
                <a:ea typeface="Calibri" panose="020F0502020204030204" pitchFamily="34" charset="0"/>
                <a:cs typeface="Times New Roman" panose="02020603050405020304" pitchFamily="18" charset="0"/>
              </a:rPr>
              <a:t>This report looks at a few things. First, we see how many trips were taken to each location. </a:t>
            </a:r>
            <a:r>
              <a:rPr lang="en-US" sz="1400" dirty="0">
                <a:latin typeface="Calibri" panose="020F0502020204030204" pitchFamily="34" charset="0"/>
                <a:ea typeface="Calibri" panose="020F0502020204030204" pitchFamily="34" charset="0"/>
                <a:cs typeface="Times New Roman" panose="02020603050405020304" pitchFamily="18" charset="0"/>
              </a:rPr>
              <a:t>The</a:t>
            </a:r>
            <a:r>
              <a:rPr lang="en-US" sz="1400" dirty="0">
                <a:effectLst/>
                <a:latin typeface="Calibri" panose="020F0502020204030204" pitchFamily="34" charset="0"/>
                <a:ea typeface="Calibri" panose="020F0502020204030204" pitchFamily="34" charset="0"/>
                <a:cs typeface="Times New Roman" panose="02020603050405020304" pitchFamily="18" charset="0"/>
              </a:rPr>
              <a:t> name is </a:t>
            </a:r>
            <a:r>
              <a:rPr lang="en-US" sz="1400" dirty="0">
                <a:latin typeface="Calibri" panose="020F0502020204030204" pitchFamily="34" charset="0"/>
                <a:ea typeface="Calibri" panose="020F0502020204030204" pitchFamily="34" charset="0"/>
                <a:cs typeface="Times New Roman" panose="02020603050405020304" pitchFamily="18" charset="0"/>
              </a:rPr>
              <a:t>“</a:t>
            </a:r>
            <a:r>
              <a:rPr lang="en-US" sz="1400" dirty="0">
                <a:effectLst/>
                <a:latin typeface="Calibri" panose="020F0502020204030204" pitchFamily="34" charset="0"/>
                <a:ea typeface="Calibri" panose="020F0502020204030204" pitchFamily="34" charset="0"/>
                <a:cs typeface="Times New Roman" panose="02020603050405020304" pitchFamily="18" charset="0"/>
              </a:rPr>
              <a:t>total_completed_trips” and is grouped by the “</a:t>
            </a:r>
            <a:r>
              <a:rPr lang="en-US" sz="1400" dirty="0">
                <a:latin typeface="Calibri" panose="020F0502020204030204" pitchFamily="34" charset="0"/>
                <a:ea typeface="Calibri" panose="020F0502020204030204" pitchFamily="34" charset="0"/>
                <a:cs typeface="Times New Roman" panose="02020603050405020304" pitchFamily="18" charset="0"/>
              </a:rPr>
              <a:t>trip_</a:t>
            </a:r>
            <a:r>
              <a:rPr lang="en-US" sz="1400" dirty="0">
                <a:effectLst/>
                <a:latin typeface="Calibri" panose="020F0502020204030204" pitchFamily="34" charset="0"/>
                <a:ea typeface="Calibri" panose="020F0502020204030204" pitchFamily="34" charset="0"/>
                <a:cs typeface="Times New Roman" panose="02020603050405020304" pitchFamily="18" charset="0"/>
              </a:rPr>
              <a:t>id”. </a:t>
            </a:r>
          </a:p>
          <a:p>
            <a:pPr algn="ctr">
              <a:lnSpc>
                <a:spcPct val="100000"/>
              </a:lnSpc>
            </a:pPr>
            <a:r>
              <a:rPr lang="en-US" sz="1400" dirty="0">
                <a:latin typeface="Calibri" panose="020F0502020204030204" pitchFamily="34" charset="0"/>
                <a:ea typeface="Calibri" panose="020F0502020204030204" pitchFamily="34" charset="0"/>
                <a:cs typeface="Times New Roman" panose="02020603050405020304" pitchFamily="18" charset="0"/>
              </a:rPr>
              <a:t>W</a:t>
            </a:r>
            <a:r>
              <a:rPr lang="en-US" sz="1400" dirty="0">
                <a:effectLst/>
                <a:latin typeface="Calibri" panose="020F0502020204030204" pitchFamily="34" charset="0"/>
                <a:ea typeface="Calibri" panose="020F0502020204030204" pitchFamily="34" charset="0"/>
                <a:cs typeface="Times New Roman" panose="02020603050405020304" pitchFamily="18" charset="0"/>
              </a:rPr>
              <a:t>e return the total number of trips for </a:t>
            </a:r>
            <a:r>
              <a:rPr lang="en-US" sz="1400" dirty="0">
                <a:latin typeface="Calibri" panose="020F0502020204030204" pitchFamily="34" charset="0"/>
                <a:ea typeface="Calibri" panose="020F0502020204030204" pitchFamily="34" charset="0"/>
                <a:cs typeface="Times New Roman" panose="02020603050405020304" pitchFamily="18" charset="0"/>
              </a:rPr>
              <a:t>all</a:t>
            </a:r>
            <a:r>
              <a:rPr lang="en-US" sz="1400" dirty="0">
                <a:effectLst/>
                <a:latin typeface="Calibri" panose="020F0502020204030204" pitchFamily="34" charset="0"/>
                <a:ea typeface="Calibri" panose="020F0502020204030204" pitchFamily="34" charset="0"/>
                <a:cs typeface="Times New Roman" panose="02020603050405020304" pitchFamily="18" charset="0"/>
              </a:rPr>
              <a:t> booked travel destinations. </a:t>
            </a:r>
          </a:p>
          <a:p>
            <a:pPr algn="ctr">
              <a:lnSpc>
                <a:spcPct val="100000"/>
              </a:lnSpc>
            </a:pPr>
            <a:r>
              <a:rPr lang="en-US" sz="1400" dirty="0">
                <a:latin typeface="Calibri" panose="020F0502020204030204" pitchFamily="34" charset="0"/>
                <a:ea typeface="Calibri" panose="020F0502020204030204" pitchFamily="34" charset="0"/>
                <a:cs typeface="Times New Roman" panose="02020603050405020304" pitchFamily="18" charset="0"/>
              </a:rPr>
              <a:t>W</a:t>
            </a:r>
            <a:r>
              <a:rPr lang="en-US" sz="1400" dirty="0">
                <a:effectLst/>
                <a:latin typeface="Calibri" panose="020F0502020204030204" pitchFamily="34" charset="0"/>
                <a:ea typeface="Calibri" panose="020F0502020204030204" pitchFamily="34" charset="0"/>
                <a:cs typeface="Times New Roman" panose="02020603050405020304" pitchFamily="18" charset="0"/>
              </a:rPr>
              <a:t>e then return the three lowest trips as total_completed_trips grouping by trip_id again</a:t>
            </a:r>
          </a:p>
          <a:p>
            <a:pPr algn="ctr">
              <a:lnSpc>
                <a:spcPct val="100000"/>
              </a:lnSpc>
            </a:pP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gn="ctr">
              <a:lnSpc>
                <a:spcPct val="100000"/>
              </a:lnSpc>
            </a:pPr>
            <a:endParaRPr lang="en-US" sz="1400" dirty="0"/>
          </a:p>
        </p:txBody>
      </p:sp>
      <p:grpSp>
        <p:nvGrpSpPr>
          <p:cNvPr id="34" name="Group 33">
            <a:extLst>
              <a:ext uri="{FF2B5EF4-FFF2-40B4-BE49-F238E27FC236}">
                <a16:creationId xmlns:a16="http://schemas.microsoft.com/office/drawing/2014/main" id="{D5ADB088-C125-457F-9C61-DFE21DCEF4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744037" y="2543656"/>
            <a:ext cx="867485" cy="115439"/>
            <a:chOff x="8910933" y="1861308"/>
            <a:chExt cx="867485" cy="115439"/>
          </a:xfrm>
        </p:grpSpPr>
        <p:sp>
          <p:nvSpPr>
            <p:cNvPr id="35" name="Rectangle 34">
              <a:extLst>
                <a:ext uri="{FF2B5EF4-FFF2-40B4-BE49-F238E27FC236}">
                  <a16:creationId xmlns:a16="http://schemas.microsoft.com/office/drawing/2014/main" id="{6DE177E3-7A50-4A27-B466-79375BA19D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6" name="Straight Connector 35">
              <a:extLst>
                <a:ext uri="{FF2B5EF4-FFF2-40B4-BE49-F238E27FC236}">
                  <a16:creationId xmlns:a16="http://schemas.microsoft.com/office/drawing/2014/main" id="{6F53D207-3550-41FA-BBC0-A5220E7346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6EF5A581-4EC8-4E1B-BF64-8A1FE8530F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9453366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58E38A4-F699-490C-8D1F-E8AD332D9B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939C6AAB-48AC-41A3-95C2-6BF83715DF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22" y="0"/>
            <a:ext cx="12188778"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F6EE861B-7D2F-4B7C-A6E3-5937E81B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8125" y="159026"/>
            <a:ext cx="11871475" cy="6542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7975EC0-B983-01DA-B6C0-43F301CFD716}"/>
              </a:ext>
            </a:extLst>
          </p:cNvPr>
          <p:cNvSpPr>
            <a:spLocks noGrp="1"/>
          </p:cNvSpPr>
          <p:nvPr>
            <p:ph type="title"/>
          </p:nvPr>
        </p:nvSpPr>
        <p:spPr>
          <a:xfrm>
            <a:off x="1084077" y="619092"/>
            <a:ext cx="4856089" cy="499285"/>
          </a:xfrm>
        </p:spPr>
        <p:txBody>
          <a:bodyPr vert="horz" lIns="91440" tIns="45720" rIns="91440" bIns="45720" rtlCol="0" anchor="b">
            <a:normAutofit fontScale="90000"/>
          </a:bodyPr>
          <a:lstStyle/>
          <a:p>
            <a:pPr algn="ctr"/>
            <a:r>
              <a:rPr lang="en-US" dirty="0"/>
              <a:t>Trip Report’s </a:t>
            </a:r>
          </a:p>
        </p:txBody>
      </p:sp>
      <p:sp>
        <p:nvSpPr>
          <p:cNvPr id="6" name="Title 1">
            <a:extLst>
              <a:ext uri="{FF2B5EF4-FFF2-40B4-BE49-F238E27FC236}">
                <a16:creationId xmlns:a16="http://schemas.microsoft.com/office/drawing/2014/main" id="{16CDE0B0-F0B4-3960-DBE5-ACDD2233EE1F}"/>
              </a:ext>
            </a:extLst>
          </p:cNvPr>
          <p:cNvSpPr txBox="1">
            <a:spLocks/>
          </p:cNvSpPr>
          <p:nvPr/>
        </p:nvSpPr>
        <p:spPr>
          <a:xfrm>
            <a:off x="1028700" y="1223227"/>
            <a:ext cx="4882068" cy="4446619"/>
          </a:xfrm>
          <a:prstGeom prst="rect">
            <a:avLst/>
          </a:prstGeom>
        </p:spPr>
        <p:txBody>
          <a:bodyPr vert="horz" lIns="91440" tIns="45720" rIns="91440" bIns="45720" rtlCol="0" anchor="t">
            <a:normAutofit fontScale="70000" lnSpcReduction="20000"/>
          </a:bodyPr>
          <a:lstStyle>
            <a:lvl1pPr algn="l" defTabSz="914400" rtl="0" eaLnBrk="1" latinLnBrk="0" hangingPunct="1">
              <a:lnSpc>
                <a:spcPct val="110000"/>
              </a:lnSpc>
              <a:spcBef>
                <a:spcPct val="0"/>
              </a:spcBef>
              <a:buNone/>
              <a:defRPr sz="3200" kern="1200" cap="none" baseline="0">
                <a:solidFill>
                  <a:schemeClr val="tx2"/>
                </a:solidFill>
                <a:latin typeface="+mj-lt"/>
                <a:ea typeface="+mj-ea"/>
                <a:cs typeface="+mj-cs"/>
              </a:defRPr>
            </a:lvl1pPr>
          </a:lstStyle>
          <a:p>
            <a:pPr algn="ctr">
              <a:lnSpc>
                <a:spcPct val="100000"/>
              </a:lnSpc>
              <a:spcAft>
                <a:spcPts val="600"/>
              </a:spcAft>
            </a:pPr>
            <a:r>
              <a:rPr lang="en-US" sz="2000" dirty="0">
                <a:latin typeface="+mn-lt"/>
                <a:ea typeface="+mn-ea"/>
                <a:cs typeface="+mn-cs"/>
              </a:rPr>
              <a:t>For this report, the main client concern is any  downward trend in bookings for any destinations. </a:t>
            </a:r>
          </a:p>
          <a:p>
            <a:pPr algn="ctr">
              <a:lnSpc>
                <a:spcPct val="100000"/>
              </a:lnSpc>
              <a:spcAft>
                <a:spcPts val="600"/>
              </a:spcAft>
            </a:pPr>
            <a:endParaRPr lang="en-US" sz="2000" dirty="0">
              <a:latin typeface="+mn-lt"/>
              <a:ea typeface="+mn-ea"/>
              <a:cs typeface="+mn-cs"/>
            </a:endParaRPr>
          </a:p>
          <a:p>
            <a:pPr algn="ctr">
              <a:lnSpc>
                <a:spcPct val="100000"/>
              </a:lnSpc>
              <a:spcAft>
                <a:spcPts val="600"/>
              </a:spcAft>
            </a:pPr>
            <a:r>
              <a:rPr lang="en-US" sz="2000" dirty="0">
                <a:latin typeface="+mn-lt"/>
                <a:ea typeface="+mn-ea"/>
                <a:cs typeface="+mn-cs"/>
              </a:rPr>
              <a:t>We report current bookings for scheduled future trips(top) for all the trips that have been booked. </a:t>
            </a:r>
          </a:p>
          <a:p>
            <a:pPr algn="ctr">
              <a:lnSpc>
                <a:spcPct val="100000"/>
              </a:lnSpc>
              <a:spcAft>
                <a:spcPts val="600"/>
              </a:spcAft>
            </a:pPr>
            <a:endParaRPr lang="en-US" sz="2000" dirty="0">
              <a:latin typeface="+mn-lt"/>
              <a:ea typeface="+mn-ea"/>
              <a:cs typeface="+mn-cs"/>
            </a:endParaRPr>
          </a:p>
          <a:p>
            <a:pPr algn="ctr">
              <a:lnSpc>
                <a:spcPct val="100000"/>
              </a:lnSpc>
              <a:spcAft>
                <a:spcPts val="600"/>
              </a:spcAft>
            </a:pPr>
            <a:r>
              <a:rPr lang="en-US" sz="2000" dirty="0">
                <a:latin typeface="+mn-lt"/>
                <a:ea typeface="+mn-ea"/>
                <a:cs typeface="+mn-cs"/>
              </a:rPr>
              <a:t>We then report the all of the completed trips and group by “trip name” and “trip location”  sorted by number of completed trips (middle)</a:t>
            </a:r>
            <a:br>
              <a:rPr lang="en-US" sz="2000" dirty="0">
                <a:latin typeface="+mn-lt"/>
                <a:ea typeface="+mn-ea"/>
                <a:cs typeface="+mn-cs"/>
              </a:rPr>
            </a:br>
            <a:endParaRPr lang="en-US" sz="2000" dirty="0">
              <a:latin typeface="+mn-lt"/>
              <a:ea typeface="+mn-ea"/>
              <a:cs typeface="+mn-cs"/>
            </a:endParaRPr>
          </a:p>
          <a:p>
            <a:pPr algn="ctr">
              <a:lnSpc>
                <a:spcPct val="100000"/>
              </a:lnSpc>
              <a:spcAft>
                <a:spcPts val="600"/>
              </a:spcAft>
            </a:pPr>
            <a:r>
              <a:rPr lang="en-US" sz="2000" dirty="0">
                <a:latin typeface="+mn-lt"/>
                <a:ea typeface="+mn-ea"/>
                <a:cs typeface="+mn-cs"/>
              </a:rPr>
              <a:t>We then report the three lowest booked trips and how many bookings there were, this can show them if it is like the other locations or if the number of bookings is far from the others. (bottom)</a:t>
            </a:r>
          </a:p>
          <a:p>
            <a:pPr algn="ctr">
              <a:lnSpc>
                <a:spcPct val="100000"/>
              </a:lnSpc>
              <a:spcAft>
                <a:spcPts val="600"/>
              </a:spcAft>
            </a:pPr>
            <a:r>
              <a:rPr lang="en-US" sz="2000" dirty="0">
                <a:latin typeface="+mn-lt"/>
                <a:ea typeface="+mn-ea"/>
                <a:cs typeface="+mn-cs"/>
              </a:rPr>
              <a:t>With all this data Outland Adventures can then decide the next steps needed.</a:t>
            </a:r>
          </a:p>
          <a:p>
            <a:pPr algn="ctr">
              <a:lnSpc>
                <a:spcPct val="100000"/>
              </a:lnSpc>
              <a:spcAft>
                <a:spcPts val="600"/>
              </a:spcAft>
            </a:pPr>
            <a:r>
              <a:rPr lang="en-US" sz="2000" dirty="0">
                <a:latin typeface="+mn-lt"/>
                <a:ea typeface="+mn-ea"/>
                <a:cs typeface="+mn-cs"/>
              </a:rPr>
              <a:t>Such as increasing awareness for the locations via various means or removing and replacing the low performing adventure.</a:t>
            </a:r>
            <a:br>
              <a:rPr lang="en-US" sz="2000" dirty="0">
                <a:latin typeface="+mn-lt"/>
                <a:ea typeface="+mn-ea"/>
                <a:cs typeface="+mn-cs"/>
              </a:rPr>
            </a:br>
            <a:endParaRPr lang="en-US" sz="2000" dirty="0">
              <a:latin typeface="+mn-lt"/>
              <a:ea typeface="+mn-ea"/>
              <a:cs typeface="+mn-cs"/>
            </a:endParaRPr>
          </a:p>
        </p:txBody>
      </p:sp>
      <p:pic>
        <p:nvPicPr>
          <p:cNvPr id="7" name="Content Placeholder 3" descr="Text&#10;&#10;Description automatically generated">
            <a:extLst>
              <a:ext uri="{FF2B5EF4-FFF2-40B4-BE49-F238E27FC236}">
                <a16:creationId xmlns:a16="http://schemas.microsoft.com/office/drawing/2014/main" id="{F3F0DAF2-54E4-A0EE-23FF-9D2C49E893F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71893" y="5042766"/>
            <a:ext cx="4769386" cy="1224480"/>
          </a:xfrm>
          <a:prstGeom prst="rect">
            <a:avLst/>
          </a:prstGeom>
        </p:spPr>
      </p:pic>
      <p:pic>
        <p:nvPicPr>
          <p:cNvPr id="5" name="Picture 4">
            <a:extLst>
              <a:ext uri="{FF2B5EF4-FFF2-40B4-BE49-F238E27FC236}">
                <a16:creationId xmlns:a16="http://schemas.microsoft.com/office/drawing/2014/main" id="{CC2EE8DF-FA65-077B-579C-9B6DFF07283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545381" y="2794066"/>
            <a:ext cx="3222410" cy="1951761"/>
          </a:xfrm>
          <a:prstGeom prst="rect">
            <a:avLst/>
          </a:prstGeom>
        </p:spPr>
      </p:pic>
      <p:pic>
        <p:nvPicPr>
          <p:cNvPr id="4" name="Content Placeholder 3">
            <a:extLst>
              <a:ext uri="{FF2B5EF4-FFF2-40B4-BE49-F238E27FC236}">
                <a16:creationId xmlns:a16="http://schemas.microsoft.com/office/drawing/2014/main" id="{8AB3F8EB-3300-6F82-B0C1-73DAA3550E98}"/>
              </a:ext>
            </a:extLst>
          </p:cNvPr>
          <p:cNvPicPr>
            <a:picLocks noGrp="1" noChangeAspect="1"/>
          </p:cNvPicPr>
          <p:nvPr>
            <p:ph idx="1"/>
          </p:nvPr>
        </p:nvPicPr>
        <p:blipFill>
          <a:blip r:embed="rId4">
            <a:extLst>
              <a:ext uri="{28A0092B-C50C-407E-A947-70E740481C1C}">
                <a14:useLocalDpi xmlns:a14="http://schemas.microsoft.com/office/drawing/2010/main" val="0"/>
              </a:ext>
            </a:extLst>
          </a:blip>
          <a:srcRect/>
          <a:stretch/>
        </p:blipFill>
        <p:spPr>
          <a:xfrm>
            <a:off x="6466882" y="619092"/>
            <a:ext cx="5327763" cy="1878035"/>
          </a:xfrm>
          <a:prstGeom prst="rect">
            <a:avLst/>
          </a:prstGeom>
        </p:spPr>
      </p:pic>
      <p:grpSp>
        <p:nvGrpSpPr>
          <p:cNvPr id="18" name="Group 17">
            <a:extLst>
              <a:ext uri="{FF2B5EF4-FFF2-40B4-BE49-F238E27FC236}">
                <a16:creationId xmlns:a16="http://schemas.microsoft.com/office/drawing/2014/main" id="{53745597-CF0F-4C14-83C4-612B382A909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35992" y="5849932"/>
            <a:ext cx="867485" cy="115439"/>
            <a:chOff x="8910933" y="1861308"/>
            <a:chExt cx="867485" cy="115439"/>
          </a:xfrm>
        </p:grpSpPr>
        <p:sp>
          <p:nvSpPr>
            <p:cNvPr id="19" name="Rectangle 18">
              <a:extLst>
                <a:ext uri="{FF2B5EF4-FFF2-40B4-BE49-F238E27FC236}">
                  <a16:creationId xmlns:a16="http://schemas.microsoft.com/office/drawing/2014/main" id="{471CB755-D435-4BD8-A3DB-B304ED0E7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ffectLst>
                  <a:outerShdw blurRad="38100" dist="38100" dir="2700000" algn="tl">
                    <a:srgbClr val="000000">
                      <a:alpha val="43137"/>
                    </a:srgbClr>
                  </a:outerShdw>
                </a:effectLst>
              </a:endParaRPr>
            </a:p>
          </p:txBody>
        </p:sp>
        <p:cxnSp>
          <p:nvCxnSpPr>
            <p:cNvPr id="20" name="Straight Connector 19">
              <a:extLst>
                <a:ext uri="{FF2B5EF4-FFF2-40B4-BE49-F238E27FC236}">
                  <a16:creationId xmlns:a16="http://schemas.microsoft.com/office/drawing/2014/main" id="{0B7F2CAE-48A1-4EAD-BDD1-4DA217AC0F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98FB73A0-9D61-4989-BA5F-7EF6308D864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4092236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1A01047-632B-4F57-9CDB-AA680D5BBB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A0443195-01A1-C640-BA93-CC754EA03539}"/>
              </a:ext>
            </a:extLst>
          </p:cNvPr>
          <p:cNvPicPr>
            <a:picLocks noChangeAspect="1"/>
          </p:cNvPicPr>
          <p:nvPr/>
        </p:nvPicPr>
        <p:blipFill rotWithShape="1">
          <a:blip r:embed="rId2">
            <a:extLst>
              <a:ext uri="{28A0092B-C50C-407E-A947-70E740481C1C}">
                <a14:useLocalDpi xmlns:a14="http://schemas.microsoft.com/office/drawing/2010/main" val="0"/>
              </a:ext>
            </a:extLst>
          </a:blip>
          <a:srcRect t="7553" b="7553"/>
          <a:stretch/>
        </p:blipFill>
        <p:spPr>
          <a:xfrm>
            <a:off x="20" y="1"/>
            <a:ext cx="12191980" cy="6857999"/>
          </a:xfrm>
          <a:prstGeom prst="rect">
            <a:avLst/>
          </a:prstGeom>
        </p:spPr>
      </p:pic>
      <p:sp>
        <p:nvSpPr>
          <p:cNvPr id="11" name="Rectangle 5">
            <a:extLst>
              <a:ext uri="{FF2B5EF4-FFF2-40B4-BE49-F238E27FC236}">
                <a16:creationId xmlns:a16="http://schemas.microsoft.com/office/drawing/2014/main" id="{48EF695B-E7DE-4164-862A-9CD06DFB0E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7458" y="723900"/>
            <a:ext cx="4580642" cy="549469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4A641B0-892B-D576-1279-CA9E4DA4EB91}"/>
              </a:ext>
            </a:extLst>
          </p:cNvPr>
          <p:cNvSpPr>
            <a:spLocks noGrp="1"/>
          </p:cNvSpPr>
          <p:nvPr>
            <p:ph type="title"/>
          </p:nvPr>
        </p:nvSpPr>
        <p:spPr>
          <a:xfrm>
            <a:off x="7202441" y="1000366"/>
            <a:ext cx="3995397" cy="1239627"/>
          </a:xfrm>
        </p:spPr>
        <p:txBody>
          <a:bodyPr anchor="b">
            <a:normAutofit/>
          </a:bodyPr>
          <a:lstStyle/>
          <a:p>
            <a:pPr algn="ctr">
              <a:lnSpc>
                <a:spcPct val="100000"/>
              </a:lnSpc>
            </a:pPr>
            <a:r>
              <a:rPr lang="en-US" sz="2000" b="1" dirty="0">
                <a:effectLst/>
                <a:latin typeface="Calibri" panose="020F0502020204030204" pitchFamily="34" charset="0"/>
                <a:ea typeface="Calibri" panose="020F0502020204030204" pitchFamily="34" charset="0"/>
                <a:cs typeface="Times New Roman" panose="02020603050405020304" pitchFamily="18" charset="0"/>
              </a:rPr>
              <a:t>Age of Inventory</a:t>
            </a:r>
            <a:br>
              <a:rPr lang="en-US" sz="2000" dirty="0">
                <a:effectLst/>
                <a:latin typeface="Calibri" panose="020F0502020204030204" pitchFamily="34" charset="0"/>
                <a:ea typeface="Calibri" panose="020F0502020204030204" pitchFamily="34" charset="0"/>
                <a:cs typeface="Times New Roman" panose="02020603050405020304" pitchFamily="18" charset="0"/>
              </a:rPr>
            </a:br>
            <a:endParaRPr lang="en-US" sz="2000" dirty="0"/>
          </a:p>
        </p:txBody>
      </p:sp>
      <p:sp>
        <p:nvSpPr>
          <p:cNvPr id="3" name="Content Placeholder 2">
            <a:extLst>
              <a:ext uri="{FF2B5EF4-FFF2-40B4-BE49-F238E27FC236}">
                <a16:creationId xmlns:a16="http://schemas.microsoft.com/office/drawing/2014/main" id="{420B2769-31E5-7131-FD35-5DDE300A8280}"/>
              </a:ext>
            </a:extLst>
          </p:cNvPr>
          <p:cNvSpPr>
            <a:spLocks noGrp="1"/>
          </p:cNvSpPr>
          <p:nvPr>
            <p:ph idx="1"/>
          </p:nvPr>
        </p:nvSpPr>
        <p:spPr>
          <a:xfrm>
            <a:off x="7202441" y="2884395"/>
            <a:ext cx="3950677" cy="2469140"/>
          </a:xfrm>
        </p:spPr>
        <p:txBody>
          <a:bodyPr>
            <a:normAutofit/>
          </a:bodyPr>
          <a:lstStyle/>
          <a:p>
            <a:pPr algn="ctr"/>
            <a:r>
              <a:rPr lang="en-US" dirty="0">
                <a:effectLst/>
                <a:latin typeface="Calibri" panose="020F0502020204030204" pitchFamily="34" charset="0"/>
                <a:ea typeface="Calibri" panose="020F0502020204030204" pitchFamily="34" charset="0"/>
                <a:cs typeface="Times New Roman" panose="02020603050405020304" pitchFamily="18" charset="0"/>
              </a:rPr>
              <a:t>This report is relatively simple, we can pull with a query that shows how many items are in the store that are over five years old</a:t>
            </a:r>
          </a:p>
          <a:p>
            <a:pPr algn="ctr"/>
            <a:endParaRPr lang="en-US" dirty="0">
              <a:latin typeface="Calibri" panose="020F0502020204030204" pitchFamily="34" charset="0"/>
              <a:ea typeface="Calibri" panose="020F0502020204030204" pitchFamily="34" charset="0"/>
              <a:cs typeface="Times New Roman" panose="02020603050405020304" pitchFamily="18" charset="0"/>
            </a:endParaRPr>
          </a:p>
          <a:p>
            <a:pPr algn="ctr"/>
            <a:endParaRPr lang="en-US" dirty="0"/>
          </a:p>
        </p:txBody>
      </p:sp>
      <p:grpSp>
        <p:nvGrpSpPr>
          <p:cNvPr id="13" name="Group 12">
            <a:extLst>
              <a:ext uri="{FF2B5EF4-FFF2-40B4-BE49-F238E27FC236}">
                <a16:creationId xmlns:a16="http://schemas.microsoft.com/office/drawing/2014/main" id="{D5ADB088-C125-457F-9C61-DFE21DCEF4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744037" y="2543656"/>
            <a:ext cx="867485" cy="115439"/>
            <a:chOff x="8910933" y="1861308"/>
            <a:chExt cx="867485" cy="115439"/>
          </a:xfrm>
        </p:grpSpPr>
        <p:sp>
          <p:nvSpPr>
            <p:cNvPr id="14" name="Rectangle 13">
              <a:extLst>
                <a:ext uri="{FF2B5EF4-FFF2-40B4-BE49-F238E27FC236}">
                  <a16:creationId xmlns:a16="http://schemas.microsoft.com/office/drawing/2014/main" id="{6DE177E3-7A50-4A27-B466-79375BA19D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5" name="Straight Connector 14">
              <a:extLst>
                <a:ext uri="{FF2B5EF4-FFF2-40B4-BE49-F238E27FC236}">
                  <a16:creationId xmlns:a16="http://schemas.microsoft.com/office/drawing/2014/main" id="{6F53D207-3550-41FA-BBC0-A5220E7346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EF5A581-4EC8-4E1B-BF64-8A1FE8530F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9122597"/>
      </p:ext>
    </p:extLst>
  </p:cSld>
  <p:clrMapOvr>
    <a:masterClrMapping/>
  </p:clrMapOvr>
</p:sld>
</file>

<file path=ppt/theme/theme1.xml><?xml version="1.0" encoding="utf-8"?>
<a:theme xmlns:a="http://schemas.openxmlformats.org/drawingml/2006/main" name="AdornVTI">
  <a:themeElements>
    <a:clrScheme name="AnalogousFromLightSeed_2SEEDS">
      <a:dk1>
        <a:srgbClr val="000000"/>
      </a:dk1>
      <a:lt1>
        <a:srgbClr val="FFFFFF"/>
      </a:lt1>
      <a:dk2>
        <a:srgbClr val="3D3523"/>
      </a:dk2>
      <a:lt2>
        <a:srgbClr val="E8E4E2"/>
      </a:lt2>
      <a:accent1>
        <a:srgbClr val="22ADE0"/>
      </a:accent1>
      <a:accent2>
        <a:srgbClr val="36B5A2"/>
      </a:accent2>
      <a:accent3>
        <a:srgbClr val="6E96EE"/>
      </a:accent3>
      <a:accent4>
        <a:srgbClr val="EB584E"/>
      </a:accent4>
      <a:accent5>
        <a:srgbClr val="E88B34"/>
      </a:accent5>
      <a:accent6>
        <a:srgbClr val="AEA33A"/>
      </a:accent6>
      <a:hlink>
        <a:srgbClr val="AA7562"/>
      </a:hlink>
      <a:folHlink>
        <a:srgbClr val="7F7F7F"/>
      </a:folHlink>
    </a:clrScheme>
    <a:fontScheme name="Bembo">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dornVTI" id="{497E3FA9-5A27-4D12-9D04-917BEF3D1303}" vid="{34192A01-61CA-4566-9818-841C607496F7}"/>
    </a:ext>
  </a:extLst>
</a:theme>
</file>

<file path=docProps/app.xml><?xml version="1.0" encoding="utf-8"?>
<Properties xmlns="http://schemas.openxmlformats.org/officeDocument/2006/extended-properties" xmlns:vt="http://schemas.openxmlformats.org/officeDocument/2006/docPropsVTypes">
  <TotalTime>198</TotalTime>
  <Words>890</Words>
  <Application>Microsoft Office PowerPoint</Application>
  <PresentationFormat>Widescreen</PresentationFormat>
  <Paragraphs>60</Paragraphs>
  <Slides>11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Bembo</vt:lpstr>
      <vt:lpstr>Calibri</vt:lpstr>
      <vt:lpstr>Graphik</vt:lpstr>
      <vt:lpstr>AdornVTI</vt:lpstr>
      <vt:lpstr>Team Alpha</vt:lpstr>
      <vt:lpstr> </vt:lpstr>
      <vt:lpstr>OUTLAND ADVENTURES</vt:lpstr>
      <vt:lpstr>Outland Adventures would like the following questions answered or to be able to track the metrics for</vt:lpstr>
      <vt:lpstr>Do customers purchase enough equipment to warrant the retention of equipment sales? </vt:lpstr>
      <vt:lpstr>Retention of equipment sales-continued</vt:lpstr>
      <vt:lpstr>Do any of these locations have a downward trend in booking?</vt:lpstr>
      <vt:lpstr>Trip Report’s </vt:lpstr>
      <vt:lpstr>Age of Inventory </vt:lpstr>
      <vt:lpstr>Age Of Inventory </vt:lpstr>
      <vt:lpstr>ERD Entity Relationship Diagram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Alpha</dc:title>
  <dc:creator>Avery, Joel</dc:creator>
  <cp:lastModifiedBy>Avery, Joel</cp:lastModifiedBy>
  <cp:revision>4</cp:revision>
  <dcterms:created xsi:type="dcterms:W3CDTF">2023-02-28T01:58:41Z</dcterms:created>
  <dcterms:modified xsi:type="dcterms:W3CDTF">2023-03-04T17:37:13Z</dcterms:modified>
</cp:coreProperties>
</file>

<file path=docProps/thumbnail.jpeg>
</file>